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8288000" cy="10287000"/>
  <p:notesSz cx="6858000" cy="9144000"/>
  <p:embeddedFontLst>
    <p:embeddedFont>
      <p:font typeface="Garet Bold" charset="1" panose="00000000000000000000"/>
      <p:regular r:id="rId24"/>
    </p:embeddedFont>
    <p:embeddedFont>
      <p:font typeface="Garet" charset="1" panose="00000000000000000000"/>
      <p:regular r:id="rId25"/>
    </p:embeddedFont>
    <p:embeddedFont>
      <p:font typeface="Canva Sans Bold" charset="1" panose="020B0803030501040103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fonts/font24.fntdata" Type="http://schemas.openxmlformats.org/officeDocument/2006/relationships/font"/><Relationship Id="rId25" Target="fonts/font25.fntdata" Type="http://schemas.openxmlformats.org/officeDocument/2006/relationships/font"/><Relationship Id="rId26" Target="fonts/font26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jpe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sv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1269472" y="7986202"/>
            <a:ext cx="1262847" cy="1272098"/>
          </a:xfrm>
          <a:custGeom>
            <a:avLst/>
            <a:gdLst/>
            <a:ahLst/>
            <a:cxnLst/>
            <a:rect r="r" b="b" t="t" l="l"/>
            <a:pathLst>
              <a:path h="1272098" w="1262847">
                <a:moveTo>
                  <a:pt x="0" y="0"/>
                </a:moveTo>
                <a:lnTo>
                  <a:pt x="1262847" y="0"/>
                </a:lnTo>
                <a:lnTo>
                  <a:pt x="1262847" y="1272098"/>
                </a:lnTo>
                <a:lnTo>
                  <a:pt x="0" y="12720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919630" y="7986202"/>
            <a:ext cx="1262847" cy="1272098"/>
          </a:xfrm>
          <a:custGeom>
            <a:avLst/>
            <a:gdLst/>
            <a:ahLst/>
            <a:cxnLst/>
            <a:rect r="r" b="b" t="t" l="l"/>
            <a:pathLst>
              <a:path h="1272098" w="1262847">
                <a:moveTo>
                  <a:pt x="0" y="0"/>
                </a:moveTo>
                <a:lnTo>
                  <a:pt x="1262847" y="0"/>
                </a:lnTo>
                <a:lnTo>
                  <a:pt x="1262847" y="1272098"/>
                </a:lnTo>
                <a:lnTo>
                  <a:pt x="0" y="12720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4485132" y="518945"/>
            <a:ext cx="3563706" cy="3563706"/>
          </a:xfrm>
          <a:custGeom>
            <a:avLst/>
            <a:gdLst/>
            <a:ahLst/>
            <a:cxnLst/>
            <a:rect r="r" b="b" t="t" l="l"/>
            <a:pathLst>
              <a:path h="3563706" w="3563706">
                <a:moveTo>
                  <a:pt x="0" y="0"/>
                </a:moveTo>
                <a:lnTo>
                  <a:pt x="3563706" y="0"/>
                </a:lnTo>
                <a:lnTo>
                  <a:pt x="3563706" y="3563706"/>
                </a:lnTo>
                <a:lnTo>
                  <a:pt x="0" y="35637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9187498" y="1028700"/>
            <a:ext cx="1262847" cy="1272098"/>
          </a:xfrm>
          <a:custGeom>
            <a:avLst/>
            <a:gdLst/>
            <a:ahLst/>
            <a:cxnLst/>
            <a:rect r="r" b="b" t="t" l="l"/>
            <a:pathLst>
              <a:path h="1272098" w="1262847">
                <a:moveTo>
                  <a:pt x="0" y="0"/>
                </a:moveTo>
                <a:lnTo>
                  <a:pt x="1262846" y="0"/>
                </a:lnTo>
                <a:lnTo>
                  <a:pt x="1262846" y="1272098"/>
                </a:lnTo>
                <a:lnTo>
                  <a:pt x="0" y="12720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837656" y="1028700"/>
            <a:ext cx="1262847" cy="1272098"/>
          </a:xfrm>
          <a:custGeom>
            <a:avLst/>
            <a:gdLst/>
            <a:ahLst/>
            <a:cxnLst/>
            <a:rect r="r" b="b" t="t" l="l"/>
            <a:pathLst>
              <a:path h="1272098" w="1262847">
                <a:moveTo>
                  <a:pt x="0" y="0"/>
                </a:moveTo>
                <a:lnTo>
                  <a:pt x="1262846" y="0"/>
                </a:lnTo>
                <a:lnTo>
                  <a:pt x="1262846" y="1272098"/>
                </a:lnTo>
                <a:lnTo>
                  <a:pt x="0" y="12720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555141" y="2129281"/>
            <a:ext cx="8115300" cy="27400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450"/>
              </a:lnSpc>
            </a:pPr>
            <a:r>
              <a:rPr lang="en-US" sz="11001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STARTUP YOLU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28700" y="8972550"/>
            <a:ext cx="2619667" cy="448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39"/>
              </a:lnSpc>
              <a:spcBef>
                <a:spcPct val="0"/>
              </a:spcBef>
            </a:pPr>
            <a:r>
              <a:rPr lang="en-US" b="true" sz="25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Fərid Kazımov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48367" y="5324897"/>
            <a:ext cx="10327023" cy="18110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 “Gəlirsiz” mərhələdən miqyaslaşdırmaya gedən yol 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450032" y="955916"/>
            <a:ext cx="11585691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FF751F"/>
                </a:solidFill>
                <a:latin typeface="Garet Bold"/>
                <a:ea typeface="Garet Bold"/>
                <a:cs typeface="Garet Bold"/>
                <a:sym typeface="Garet Bold"/>
              </a:rPr>
              <a:t>Seed</a:t>
            </a: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 investisiya mərhələsi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416382" y="8574626"/>
            <a:ext cx="12385887" cy="1298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Seed mərhələsində Product Market Fit əsas götürülür - məhsulun  müəyyən müştəri qrupu üçün dəyərli olması və bu dəyərə görə müştərilərin davamlı olaraq pul ödəməyə hazır olması müsbət göstəricidir</a:t>
            </a:r>
          </a:p>
        </p:txBody>
      </p:sp>
      <p:sp>
        <p:nvSpPr>
          <p:cNvPr name="AutoShape 5" id="5"/>
          <p:cNvSpPr/>
          <p:nvPr/>
        </p:nvSpPr>
        <p:spPr>
          <a:xfrm flipH="true">
            <a:off x="2999664" y="8622251"/>
            <a:ext cx="0" cy="1336478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651421" y="4695892"/>
            <a:ext cx="14032673" cy="34988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Müştərilər artır (traction); 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Təkrar satışlar;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Unit-iqtisadiyyat - bir müştərinin cəlb olunma xərci və ondan əldə edilən gəlir müəyyən olur; </a:t>
            </a:r>
          </a:p>
          <a:p>
            <a:pPr algn="l">
              <a:lnSpc>
                <a:spcPts val="5600"/>
              </a:lnSpc>
            </a:pP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360947" y="271086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416382" y="3548447"/>
            <a:ext cx="10988328" cy="7950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80"/>
              </a:lnSpc>
            </a:pPr>
            <a:r>
              <a:rPr lang="en-US" sz="47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Bu mərhələdə nə zəruridir: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651421" y="1905927"/>
            <a:ext cx="13384302" cy="12160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b="true" sz="35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Product Market fit axtarışı - sizin məhsula tələbat olan bazar seqmenti var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450032" y="736600"/>
            <a:ext cx="11585691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FF751F"/>
                </a:solidFill>
                <a:latin typeface="Garet Bold"/>
                <a:ea typeface="Garet Bold"/>
                <a:cs typeface="Garet Bold"/>
                <a:sym typeface="Garet Bold"/>
              </a:rPr>
              <a:t>Series A</a:t>
            </a: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 investisiya mərhələsi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416382" y="8804275"/>
            <a:ext cx="12385887" cy="860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Series A mərhələsinə qədər startap işlək modeli axtarışında olur. Series A mərhələsindən sonra onu miqyaslandırır</a:t>
            </a:r>
          </a:p>
        </p:txBody>
      </p:sp>
      <p:sp>
        <p:nvSpPr>
          <p:cNvPr name="AutoShape 5" id="5"/>
          <p:cNvSpPr/>
          <p:nvPr/>
        </p:nvSpPr>
        <p:spPr>
          <a:xfrm flipH="true">
            <a:off x="2999664" y="8622251"/>
            <a:ext cx="0" cy="1336478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4034169" y="4947219"/>
            <a:ext cx="12649925" cy="34988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Artımın sürətlənməsi (scale-up); 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Dövriyyənin artımı;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10X potensialı olan bazar seqmentinnə iddialı olmaq; </a:t>
            </a:r>
          </a:p>
          <a:p>
            <a:pPr algn="l">
              <a:lnSpc>
                <a:spcPts val="5600"/>
              </a:lnSpc>
            </a:pP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360947" y="271086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649836" y="3527902"/>
            <a:ext cx="10988328" cy="7950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80"/>
              </a:lnSpc>
            </a:pPr>
            <a:r>
              <a:rPr lang="en-US" sz="47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Bu mərhələdə nə zəruridir: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034169" y="1613873"/>
            <a:ext cx="11585691" cy="5968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Təsdiqlənmiş biznes-modelin miqyaslanması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450032" y="736600"/>
            <a:ext cx="11585691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FF751F"/>
                </a:solidFill>
                <a:latin typeface="Garet Bold"/>
                <a:ea typeface="Garet Bold"/>
                <a:cs typeface="Garet Bold"/>
                <a:sym typeface="Garet Bold"/>
              </a:rPr>
              <a:t>Series B</a:t>
            </a: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 investisiya mərhələsi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416382" y="8804275"/>
            <a:ext cx="12385887" cy="860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Series B mərhələsində startap bazar həcmi uğrunda mübarizə aparır və yetkin mərhələyə keçid edir. </a:t>
            </a:r>
          </a:p>
        </p:txBody>
      </p:sp>
      <p:sp>
        <p:nvSpPr>
          <p:cNvPr name="AutoShape 5" id="5"/>
          <p:cNvSpPr/>
          <p:nvPr/>
        </p:nvSpPr>
        <p:spPr>
          <a:xfrm flipH="true">
            <a:off x="2999664" y="8622251"/>
            <a:ext cx="0" cy="1336478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168187" y="4648200"/>
            <a:ext cx="15279945" cy="42036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Aqressiv miqyaslanma (qlobal və yeni seqmentlər);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Stabil artım;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Biznes proseslərin formalaşdırılması;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Startapın korporativ formata keçidi (“şirkətləşmə”); </a:t>
            </a:r>
          </a:p>
          <a:p>
            <a:pPr algn="l">
              <a:lnSpc>
                <a:spcPts val="5600"/>
              </a:lnSpc>
            </a:pPr>
          </a:p>
          <a:p>
            <a:pPr algn="l">
              <a:lnSpc>
                <a:spcPts val="5600"/>
              </a:lnSpc>
            </a:pP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360947" y="271086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649836" y="3176723"/>
            <a:ext cx="10988328" cy="7950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80"/>
              </a:lnSpc>
            </a:pPr>
            <a:r>
              <a:rPr lang="en-US" sz="47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Bu mərhələdə nə zəruridir: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416382" y="1613873"/>
            <a:ext cx="12783555" cy="5968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Bazar payının genişlənməsi və yeni seqmentlərə çıxış 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65057" y="463251"/>
            <a:ext cx="1873477" cy="1130899"/>
          </a:xfrm>
          <a:custGeom>
            <a:avLst/>
            <a:gdLst/>
            <a:ahLst/>
            <a:cxnLst/>
            <a:rect r="r" b="b" t="t" l="l"/>
            <a:pathLst>
              <a:path h="1130899" w="1873477">
                <a:moveTo>
                  <a:pt x="0" y="0"/>
                </a:moveTo>
                <a:lnTo>
                  <a:pt x="1873477" y="0"/>
                </a:lnTo>
                <a:lnTo>
                  <a:pt x="1873477" y="1130898"/>
                </a:lnTo>
                <a:lnTo>
                  <a:pt x="0" y="11308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149974" y="587076"/>
            <a:ext cx="10986031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Mərhələlər haqqında yekun</a:t>
            </a:r>
            <a:r>
              <a:rPr lang="en-US" sz="549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 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9817239" y="3151950"/>
            <a:ext cx="8015371" cy="2111508"/>
            <a:chOff x="0" y="0"/>
            <a:chExt cx="1542711" cy="4064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542711" cy="406400"/>
            </a:xfrm>
            <a:custGeom>
              <a:avLst/>
              <a:gdLst/>
              <a:ahLst/>
              <a:cxnLst/>
              <a:rect r="r" b="b" t="t" l="l"/>
              <a:pathLst>
                <a:path h="406400" w="1542711">
                  <a:moveTo>
                    <a:pt x="1339511" y="0"/>
                  </a:moveTo>
                  <a:cubicBezTo>
                    <a:pt x="1451735" y="0"/>
                    <a:pt x="1542711" y="90976"/>
                    <a:pt x="1542711" y="203200"/>
                  </a:cubicBezTo>
                  <a:cubicBezTo>
                    <a:pt x="1542711" y="315424"/>
                    <a:pt x="1451735" y="406400"/>
                    <a:pt x="1339511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59257E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1542711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1028700" y="3151950"/>
            <a:ext cx="8015371" cy="2111508"/>
            <a:chOff x="0" y="0"/>
            <a:chExt cx="1542711" cy="40640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542711" cy="406400"/>
            </a:xfrm>
            <a:custGeom>
              <a:avLst/>
              <a:gdLst/>
              <a:ahLst/>
              <a:cxnLst/>
              <a:rect r="r" b="b" t="t" l="l"/>
              <a:pathLst>
                <a:path h="406400" w="1542711">
                  <a:moveTo>
                    <a:pt x="1339511" y="0"/>
                  </a:moveTo>
                  <a:cubicBezTo>
                    <a:pt x="1451735" y="0"/>
                    <a:pt x="1542711" y="90976"/>
                    <a:pt x="1542711" y="203200"/>
                  </a:cubicBezTo>
                  <a:cubicBezTo>
                    <a:pt x="1542711" y="315424"/>
                    <a:pt x="1451735" y="406400"/>
                    <a:pt x="1339511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59257E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1542711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885678" y="6243464"/>
            <a:ext cx="8015371" cy="2111508"/>
            <a:chOff x="0" y="0"/>
            <a:chExt cx="1542711" cy="4064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542711" cy="406400"/>
            </a:xfrm>
            <a:custGeom>
              <a:avLst/>
              <a:gdLst/>
              <a:ahLst/>
              <a:cxnLst/>
              <a:rect r="r" b="b" t="t" l="l"/>
              <a:pathLst>
                <a:path h="406400" w="1542711">
                  <a:moveTo>
                    <a:pt x="1339511" y="0"/>
                  </a:moveTo>
                  <a:cubicBezTo>
                    <a:pt x="1451735" y="0"/>
                    <a:pt x="1542711" y="90976"/>
                    <a:pt x="1542711" y="203200"/>
                  </a:cubicBezTo>
                  <a:cubicBezTo>
                    <a:pt x="1542711" y="315424"/>
                    <a:pt x="1451735" y="406400"/>
                    <a:pt x="1339511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59257E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1542711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9817239" y="6243464"/>
            <a:ext cx="8015371" cy="2111508"/>
            <a:chOff x="0" y="0"/>
            <a:chExt cx="1542711" cy="4064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542711" cy="406400"/>
            </a:xfrm>
            <a:custGeom>
              <a:avLst/>
              <a:gdLst/>
              <a:ahLst/>
              <a:cxnLst/>
              <a:rect r="r" b="b" t="t" l="l"/>
              <a:pathLst>
                <a:path h="406400" w="1542711">
                  <a:moveTo>
                    <a:pt x="1339511" y="0"/>
                  </a:moveTo>
                  <a:cubicBezTo>
                    <a:pt x="1451735" y="0"/>
                    <a:pt x="1542711" y="90976"/>
                    <a:pt x="1542711" y="203200"/>
                  </a:cubicBezTo>
                  <a:cubicBezTo>
                    <a:pt x="1542711" y="315424"/>
                    <a:pt x="1451735" y="406400"/>
                    <a:pt x="1339511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59257E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38100"/>
              <a:ext cx="1542711" cy="444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1595747" y="3829879"/>
            <a:ext cx="6881276" cy="6794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 b="true">
                <a:solidFill>
                  <a:srgbClr val="FAFAFA"/>
                </a:solidFill>
                <a:latin typeface="Garet Bold"/>
                <a:ea typeface="Garet Bold"/>
                <a:cs typeface="Garet Bold"/>
                <a:sym typeface="Garet Bold"/>
              </a:rPr>
              <a:t>Pre-seed: ideya, problem,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864101" y="6749358"/>
            <a:ext cx="6344568" cy="6794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 b="true">
                <a:solidFill>
                  <a:srgbClr val="FAFAFA"/>
                </a:solidFill>
                <a:latin typeface="Garet Bold"/>
                <a:ea typeface="Garet Bold"/>
                <a:cs typeface="Garet Bold"/>
                <a:sym typeface="Garet Bold"/>
              </a:rPr>
              <a:t>Seed: tələbatın təsdiqi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132710" y="3829879"/>
            <a:ext cx="7384430" cy="6794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 b="true">
                <a:solidFill>
                  <a:srgbClr val="FAFAFA"/>
                </a:solidFill>
                <a:latin typeface="Garet Bold"/>
                <a:ea typeface="Garet Bold"/>
                <a:cs typeface="Garet Bold"/>
                <a:sym typeface="Garet Bold"/>
              </a:rPr>
              <a:t>Series A: işlək biznes-model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635080" y="6929649"/>
            <a:ext cx="6379690" cy="6794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 b="true">
                <a:solidFill>
                  <a:srgbClr val="FAFAFA"/>
                </a:solidFill>
                <a:latin typeface="Garet Bold"/>
                <a:ea typeface="Garet Bold"/>
                <a:cs typeface="Garet Bold"/>
                <a:sym typeface="Garet Bold"/>
              </a:rPr>
              <a:t>Series B: bazarda pay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H="true">
            <a:off x="2999664" y="8622251"/>
            <a:ext cx="0" cy="1336478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2266627" y="1030044"/>
            <a:ext cx="5385781" cy="2927906"/>
          </a:xfrm>
          <a:custGeom>
            <a:avLst/>
            <a:gdLst/>
            <a:ahLst/>
            <a:cxnLst/>
            <a:rect r="r" b="b" t="t" l="l"/>
            <a:pathLst>
              <a:path h="2927906" w="5385781">
                <a:moveTo>
                  <a:pt x="0" y="0"/>
                </a:moveTo>
                <a:lnTo>
                  <a:pt x="5385781" y="0"/>
                </a:lnTo>
                <a:lnTo>
                  <a:pt x="5385781" y="2927906"/>
                </a:lnTo>
                <a:lnTo>
                  <a:pt x="0" y="292790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874545" y="991239"/>
            <a:ext cx="4319248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Keys: UBER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416382" y="8574626"/>
            <a:ext cx="12527441" cy="1298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İnvestoru müəllimlə müqayisə etmək olar: “şagird”  (startap) imtahan verir, investor ona “qiymət” qoyur (investisiya edir) və bu proses bir neçə dəfə təkrarlanır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344642" y="4736817"/>
            <a:ext cx="7392247" cy="42132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Pre-seed: nə edərdik;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Seed: nə edərdik;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Series A: nə edərdik;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Series B: nə edərdik; </a:t>
            </a:r>
          </a:p>
          <a:p>
            <a:pPr algn="l">
              <a:lnSpc>
                <a:spcPts val="5600"/>
              </a:lnSpc>
            </a:pPr>
          </a:p>
          <a:p>
            <a:pPr algn="l">
              <a:lnSpc>
                <a:spcPts val="5600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028700" y="2408272"/>
            <a:ext cx="10988328" cy="1623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580"/>
              </a:lnSpc>
            </a:pPr>
            <a:r>
              <a:rPr lang="en-US" sz="470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“UBER komandası” kimi bütün investisiya mərhələlərini izah edək: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121381" y="2135512"/>
            <a:ext cx="8397655" cy="51228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93144" indent="-496572" lvl="1">
              <a:lnSpc>
                <a:spcPts val="4370"/>
              </a:lnSpc>
              <a:buFont typeface="Arial"/>
              <a:buChar char="•"/>
            </a:pPr>
            <a:r>
              <a:rPr lang="en-US" b="true" sz="46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Startapların 70%-i Seed mərhələsinə  çatmır; </a:t>
            </a:r>
          </a:p>
          <a:p>
            <a:pPr algn="l">
              <a:lnSpc>
                <a:spcPts val="4370"/>
              </a:lnSpc>
            </a:pPr>
          </a:p>
          <a:p>
            <a:pPr algn="l" marL="993144" indent="-496572" lvl="1">
              <a:lnSpc>
                <a:spcPts val="4370"/>
              </a:lnSpc>
              <a:buFont typeface="Arial"/>
              <a:buChar char="•"/>
            </a:pPr>
            <a:r>
              <a:rPr lang="en-US" b="true" sz="46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90%-i Series A mərhələsinə çatmır; </a:t>
            </a:r>
          </a:p>
          <a:p>
            <a:pPr algn="l">
              <a:lnSpc>
                <a:spcPts val="4370"/>
              </a:lnSpc>
            </a:pPr>
          </a:p>
          <a:p>
            <a:pPr algn="l" marL="993144" indent="-496572" lvl="1">
              <a:lnSpc>
                <a:spcPts val="4370"/>
              </a:lnSpc>
              <a:buFont typeface="Arial"/>
              <a:buChar char="•"/>
            </a:pPr>
            <a:r>
              <a:rPr lang="en-US" b="true" sz="46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İnvestisiya - məsuliyyət və təzyiqi artırır; </a:t>
            </a:r>
          </a:p>
          <a:p>
            <a:pPr algn="l">
              <a:lnSpc>
                <a:spcPts val="5224"/>
              </a:lnSpc>
            </a:pPr>
          </a:p>
        </p:txBody>
      </p:sp>
      <p:grpSp>
        <p:nvGrpSpPr>
          <p:cNvPr name="Group 3" id="3"/>
          <p:cNvGrpSpPr/>
          <p:nvPr/>
        </p:nvGrpSpPr>
        <p:grpSpPr>
          <a:xfrm rot="5400000">
            <a:off x="2631893" y="2992075"/>
            <a:ext cx="4991100" cy="2582509"/>
            <a:chOff x="0" y="0"/>
            <a:chExt cx="785431" cy="406400"/>
          </a:xfrm>
        </p:grpSpPr>
        <p:sp>
          <p:nvSpPr>
            <p:cNvPr name="Freeform 4" id="4"/>
            <p:cNvSpPr/>
            <p:nvPr/>
          </p:nvSpPr>
          <p:spPr>
            <a:xfrm flipH="false" flipV="false" rot="-5400000">
              <a:off x="189516" y="-189516"/>
              <a:ext cx="406400" cy="785431"/>
            </a:xfrm>
            <a:custGeom>
              <a:avLst/>
              <a:gdLst/>
              <a:ahLst/>
              <a:cxnLst/>
              <a:rect r="r" b="b" t="t" l="l"/>
              <a:pathLst>
                <a:path h="785431" w="406400">
                  <a:moveTo>
                    <a:pt x="406400" y="582232"/>
                  </a:moveTo>
                  <a:cubicBezTo>
                    <a:pt x="406400" y="694462"/>
                    <a:pt x="315430" y="785432"/>
                    <a:pt x="203200" y="785432"/>
                  </a:cubicBezTo>
                  <a:cubicBezTo>
                    <a:pt x="90970" y="785432"/>
                    <a:pt x="0" y="694462"/>
                    <a:pt x="0" y="582232"/>
                  </a:cubicBezTo>
                  <a:lnTo>
                    <a:pt x="0" y="203200"/>
                  </a:lnTo>
                  <a:cubicBezTo>
                    <a:pt x="0" y="90970"/>
                    <a:pt x="90970" y="0"/>
                    <a:pt x="203200" y="0"/>
                  </a:cubicBezTo>
                  <a:cubicBezTo>
                    <a:pt x="315430" y="0"/>
                    <a:pt x="406400" y="90970"/>
                    <a:pt x="406400" y="203200"/>
                  </a:cubicBezTo>
                  <a:lnTo>
                    <a:pt x="406400" y="582232"/>
                  </a:lnTo>
                </a:path>
              </a:pathLst>
            </a:custGeom>
            <a:blipFill>
              <a:blip r:embed="rId2"/>
              <a:stretch>
                <a:fillRect l="-46632" t="0" r="-46632" b="0"/>
              </a:stretch>
            </a:blipFill>
          </p:spPr>
        </p:sp>
      </p:grp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714962" y="833803"/>
            <a:ext cx="12544338" cy="92906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36"/>
              </a:lnSpc>
            </a:pPr>
            <a:r>
              <a:rPr lang="en-US" sz="46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Sizin hazırda hədəfiniz investisiya deyil. Sizin hədəfiniz - ilkin ödənişlərdir. Siz bu suallara cavab axtarmalısınız: </a:t>
            </a:r>
          </a:p>
          <a:p>
            <a:pPr algn="l">
              <a:lnSpc>
                <a:spcPts val="4370"/>
              </a:lnSpc>
            </a:pPr>
          </a:p>
          <a:p>
            <a:pPr algn="l" marL="863599" indent="-431800" lvl="1">
              <a:lnSpc>
                <a:spcPts val="4279"/>
              </a:lnSpc>
              <a:buFont typeface="Arial"/>
              <a:buChar char="•"/>
            </a:pPr>
            <a:r>
              <a:rPr lang="en-US" b="true" sz="39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Məhsulumuza ilkin pul ödəyə bilən müştərilər kimdir?</a:t>
            </a:r>
          </a:p>
          <a:p>
            <a:pPr algn="l">
              <a:lnSpc>
                <a:spcPts val="4279"/>
              </a:lnSpc>
            </a:pPr>
          </a:p>
          <a:p>
            <a:pPr algn="l" marL="863599" indent="-431800" lvl="1">
              <a:lnSpc>
                <a:spcPts val="4279"/>
              </a:lnSpc>
              <a:buFont typeface="Arial"/>
              <a:buChar char="•"/>
            </a:pPr>
            <a:r>
              <a:rPr lang="en-US" b="true" sz="39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Necə mən ilkin ödənişi ala bilərəm?</a:t>
            </a:r>
          </a:p>
          <a:p>
            <a:pPr algn="l">
              <a:lnSpc>
                <a:spcPts val="4279"/>
              </a:lnSpc>
            </a:pPr>
          </a:p>
          <a:p>
            <a:pPr algn="l" marL="863599" indent="-431800" lvl="1">
              <a:lnSpc>
                <a:spcPts val="4279"/>
              </a:lnSpc>
              <a:buFont typeface="Arial"/>
              <a:buChar char="•"/>
            </a:pPr>
            <a:r>
              <a:rPr lang="en-US" b="true" sz="39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Nə baş verməlidir ki müştəri qayıtsın və yenə də ödəsin? </a:t>
            </a:r>
          </a:p>
          <a:p>
            <a:pPr algn="l">
              <a:lnSpc>
                <a:spcPts val="4279"/>
              </a:lnSpc>
            </a:pPr>
          </a:p>
          <a:p>
            <a:pPr algn="l" marL="863599" indent="-431800" lvl="1">
              <a:lnSpc>
                <a:spcPts val="4279"/>
              </a:lnSpc>
              <a:buFont typeface="Arial"/>
              <a:buChar char="•"/>
            </a:pPr>
            <a:r>
              <a:rPr lang="en-US" b="true" sz="39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Nə zaman mən anlayacagam ki,  məhsulla bağlı hipoteza işləmir və startapı dayandırmaq lazımdır</a:t>
            </a:r>
          </a:p>
          <a:p>
            <a:pPr algn="l">
              <a:lnSpc>
                <a:spcPts val="5224"/>
              </a:lnSpc>
            </a:pPr>
          </a:p>
        </p:txBody>
      </p:sp>
      <p:grpSp>
        <p:nvGrpSpPr>
          <p:cNvPr name="Group 3" id="3"/>
          <p:cNvGrpSpPr/>
          <p:nvPr/>
        </p:nvGrpSpPr>
        <p:grpSpPr>
          <a:xfrm rot="5400000">
            <a:off x="-175596" y="3852246"/>
            <a:ext cx="4991100" cy="2582509"/>
            <a:chOff x="0" y="0"/>
            <a:chExt cx="785431" cy="4064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785431" cy="406400"/>
            </a:xfrm>
            <a:custGeom>
              <a:avLst/>
              <a:gdLst/>
              <a:ahLst/>
              <a:cxnLst/>
              <a:rect r="r" b="b" t="t" l="l"/>
              <a:pathLst>
                <a:path h="406400" w="785431">
                  <a:moveTo>
                    <a:pt x="582231" y="0"/>
                  </a:moveTo>
                  <a:cubicBezTo>
                    <a:pt x="694461" y="0"/>
                    <a:pt x="785431" y="90970"/>
                    <a:pt x="785431" y="203200"/>
                  </a:cubicBezTo>
                  <a:cubicBezTo>
                    <a:pt x="785431" y="315430"/>
                    <a:pt x="694461" y="406400"/>
                    <a:pt x="582231" y="406400"/>
                  </a:cubicBezTo>
                  <a:lnTo>
                    <a:pt x="203200" y="406400"/>
                  </a:lnTo>
                  <a:cubicBezTo>
                    <a:pt x="90970" y="406400"/>
                    <a:pt x="0" y="315430"/>
                    <a:pt x="0" y="203200"/>
                  </a:cubicBezTo>
                  <a:cubicBezTo>
                    <a:pt x="0" y="90970"/>
                    <a:pt x="90970" y="0"/>
                    <a:pt x="203200" y="0"/>
                  </a:cubicBezTo>
                  <a:lnTo>
                    <a:pt x="582231" y="0"/>
                  </a:lnTo>
                </a:path>
              </a:pathLst>
            </a:custGeom>
            <a:blipFill>
              <a:blip r:embed="rId2"/>
              <a:stretch>
                <a:fillRect l="0" t="-14304" r="0" b="-14304"/>
              </a:stretch>
            </a:blipFill>
          </p:spPr>
        </p:sp>
      </p:grp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2873515"/>
            <a:ext cx="7619969" cy="44418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7302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Azərbaycanda startap ekosistemi ilə baglı real durum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3922840" y="3446602"/>
            <a:ext cx="3563706" cy="3563706"/>
          </a:xfrm>
          <a:custGeom>
            <a:avLst/>
            <a:gdLst/>
            <a:ahLst/>
            <a:cxnLst/>
            <a:rect r="r" b="b" t="t" l="l"/>
            <a:pathLst>
              <a:path h="3563706" w="3563706">
                <a:moveTo>
                  <a:pt x="0" y="0"/>
                </a:moveTo>
                <a:lnTo>
                  <a:pt x="3563706" y="0"/>
                </a:lnTo>
                <a:lnTo>
                  <a:pt x="3563706" y="3563706"/>
                </a:lnTo>
                <a:lnTo>
                  <a:pt x="0" y="35637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979451" y="627434"/>
            <a:ext cx="3563706" cy="3563706"/>
          </a:xfrm>
          <a:custGeom>
            <a:avLst/>
            <a:gdLst/>
            <a:ahLst/>
            <a:cxnLst/>
            <a:rect r="r" b="b" t="t" l="l"/>
            <a:pathLst>
              <a:path h="3563706" w="3563706">
                <a:moveTo>
                  <a:pt x="0" y="0"/>
                </a:moveTo>
                <a:lnTo>
                  <a:pt x="3563706" y="0"/>
                </a:lnTo>
                <a:lnTo>
                  <a:pt x="3563706" y="3563706"/>
                </a:lnTo>
                <a:lnTo>
                  <a:pt x="0" y="35637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9144000" y="5694594"/>
            <a:ext cx="3563706" cy="3563706"/>
          </a:xfrm>
          <a:custGeom>
            <a:avLst/>
            <a:gdLst/>
            <a:ahLst/>
            <a:cxnLst/>
            <a:rect r="r" b="b" t="t" l="l"/>
            <a:pathLst>
              <a:path h="3563706" w="3563706">
                <a:moveTo>
                  <a:pt x="0" y="0"/>
                </a:moveTo>
                <a:lnTo>
                  <a:pt x="3563706" y="0"/>
                </a:lnTo>
                <a:lnTo>
                  <a:pt x="3563706" y="3563706"/>
                </a:lnTo>
                <a:lnTo>
                  <a:pt x="0" y="35637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695594" y="1028700"/>
            <a:ext cx="3563706" cy="3563706"/>
          </a:xfrm>
          <a:custGeom>
            <a:avLst/>
            <a:gdLst/>
            <a:ahLst/>
            <a:cxnLst/>
            <a:rect r="r" b="b" t="t" l="l"/>
            <a:pathLst>
              <a:path h="3563706" w="3563706">
                <a:moveTo>
                  <a:pt x="0" y="0"/>
                </a:moveTo>
                <a:lnTo>
                  <a:pt x="3563706" y="0"/>
                </a:lnTo>
                <a:lnTo>
                  <a:pt x="3563706" y="3563706"/>
                </a:lnTo>
                <a:lnTo>
                  <a:pt x="0" y="35637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187498" y="1028700"/>
            <a:ext cx="1262847" cy="1272098"/>
          </a:xfrm>
          <a:custGeom>
            <a:avLst/>
            <a:gdLst/>
            <a:ahLst/>
            <a:cxnLst/>
            <a:rect r="r" b="b" t="t" l="l"/>
            <a:pathLst>
              <a:path h="1272098" w="1262847">
                <a:moveTo>
                  <a:pt x="0" y="0"/>
                </a:moveTo>
                <a:lnTo>
                  <a:pt x="1262846" y="0"/>
                </a:lnTo>
                <a:lnTo>
                  <a:pt x="1262846" y="1272098"/>
                </a:lnTo>
                <a:lnTo>
                  <a:pt x="0" y="12720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837656" y="1028700"/>
            <a:ext cx="1262847" cy="1272098"/>
          </a:xfrm>
          <a:custGeom>
            <a:avLst/>
            <a:gdLst/>
            <a:ahLst/>
            <a:cxnLst/>
            <a:rect r="r" b="b" t="t" l="l"/>
            <a:pathLst>
              <a:path h="1272098" w="1262847">
                <a:moveTo>
                  <a:pt x="0" y="0"/>
                </a:moveTo>
                <a:lnTo>
                  <a:pt x="1262846" y="0"/>
                </a:lnTo>
                <a:lnTo>
                  <a:pt x="1262846" y="1272098"/>
                </a:lnTo>
                <a:lnTo>
                  <a:pt x="0" y="127209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365743" y="3576350"/>
            <a:ext cx="8901925" cy="10636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86"/>
              </a:lnSpc>
            </a:pPr>
            <a:r>
              <a:rPr lang="en-US" sz="8301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Təşəkkürlər!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157217" y="7135329"/>
            <a:ext cx="13360878" cy="23733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76"/>
              </a:lnSpc>
            </a:pPr>
            <a:r>
              <a:rPr lang="en-US" sz="6501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Fərid Kazımov</a:t>
            </a:r>
          </a:p>
          <a:p>
            <a:pPr algn="l">
              <a:lnSpc>
                <a:spcPts val="7601"/>
              </a:lnSpc>
            </a:pPr>
          </a:p>
          <a:p>
            <a:pPr algn="l">
              <a:lnSpc>
                <a:spcPts val="4751"/>
              </a:lnSpc>
            </a:pPr>
            <a:r>
              <a:rPr lang="en-US" sz="5001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+994 50 315 15 68 (whatsapp daxil)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980614" y="1789318"/>
            <a:ext cx="14524527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Siz startap deyilsiniz - Siz hipotezasınız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781028" y="8436854"/>
            <a:ext cx="10923700" cy="1298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Əgər startapa pul vermirlərsə, bazar və müştəri hələ sizin mövcudluğunuzu təsdiqləməyib. Siz hələ hipoteza olaraq mövcudsunuz</a:t>
            </a:r>
          </a:p>
        </p:txBody>
      </p:sp>
      <p:sp>
        <p:nvSpPr>
          <p:cNvPr name="AutoShape 5" id="5"/>
          <p:cNvSpPr/>
          <p:nvPr/>
        </p:nvSpPr>
        <p:spPr>
          <a:xfrm flipH="true">
            <a:off x="4266678" y="8441716"/>
            <a:ext cx="0" cy="1336478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4266678" y="3561080"/>
            <a:ext cx="10988328" cy="27939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Sizə ödəniş edən müştəri vardırmı?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Sizdə təkrar ödənişlər vardırmı?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Müştəri sayı reklamsız artırmı?</a:t>
            </a:r>
          </a:p>
          <a:p>
            <a:pPr algn="l">
              <a:lnSpc>
                <a:spcPts val="5600"/>
              </a:lnSpc>
            </a:pP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360947" y="271086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980614" y="3855222"/>
            <a:ext cx="13219323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Startap - təsdiqlərin davamlılığıdır!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691004" y="9023350"/>
            <a:ext cx="8905991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Hər mərhələnin təsdiqi - investora müsbət siqnaldır</a:t>
            </a:r>
          </a:p>
        </p:txBody>
      </p:sp>
      <p:sp>
        <p:nvSpPr>
          <p:cNvPr name="AutoShape 5" id="5"/>
          <p:cNvSpPr/>
          <p:nvPr/>
        </p:nvSpPr>
        <p:spPr>
          <a:xfrm>
            <a:off x="4195284" y="8883650"/>
            <a:ext cx="0" cy="851780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19496" y="271107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19496" y="299763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8596418" y="1276693"/>
            <a:ext cx="547582" cy="547582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F3D364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203200" y="-47625"/>
              <a:ext cx="406400" cy="758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6650958" y="520699"/>
            <a:ext cx="4986085" cy="5080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0"/>
              </a:lnSpc>
            </a:pPr>
            <a:r>
              <a:rPr lang="en-US" sz="40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İdeya (Hipoteza)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412360" y="1885202"/>
            <a:ext cx="7463281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0"/>
              </a:lnSpc>
            </a:pPr>
            <a:r>
              <a:rPr lang="en-US" sz="40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Problemin təsdiqlənməsi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396791" y="3250453"/>
            <a:ext cx="1494418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0"/>
              </a:lnSpc>
            </a:pPr>
            <a:r>
              <a:rPr lang="en-US" sz="40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MVP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004843" y="4615703"/>
            <a:ext cx="4278314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0"/>
              </a:lnSpc>
            </a:pPr>
            <a:r>
              <a:rPr lang="en-US" sz="40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İlkin müştərilər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327213" y="5980954"/>
            <a:ext cx="3633575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0"/>
              </a:lnSpc>
            </a:pPr>
            <a:r>
              <a:rPr lang="en-US" sz="40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İlkin gəlirlər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509404" y="7346204"/>
            <a:ext cx="5269193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0"/>
              </a:lnSpc>
            </a:pPr>
            <a:r>
              <a:rPr lang="en-US" sz="40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Product Market Fit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079493" y="8711454"/>
            <a:ext cx="4129014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00"/>
              </a:lnSpc>
            </a:pPr>
            <a:r>
              <a:rPr lang="en-US" sz="40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Miqyaslanma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8596418" y="2393203"/>
            <a:ext cx="547582" cy="547582"/>
            <a:chOff x="0" y="0"/>
            <a:chExt cx="812800" cy="8128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F3D364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203200" y="-47625"/>
              <a:ext cx="406400" cy="758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8596418" y="3865662"/>
            <a:ext cx="547582" cy="547582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F3D364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203200" y="-47625"/>
              <a:ext cx="406400" cy="758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8596418" y="5228479"/>
            <a:ext cx="547582" cy="547582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F3D364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203200" y="-47625"/>
              <a:ext cx="406400" cy="758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8596418" y="6603254"/>
            <a:ext cx="547582" cy="547582"/>
            <a:chOff x="0" y="0"/>
            <a:chExt cx="812800" cy="81280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F3D364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203200" y="-47625"/>
              <a:ext cx="406400" cy="758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8596418" y="7978029"/>
            <a:ext cx="547582" cy="547582"/>
            <a:chOff x="0" y="0"/>
            <a:chExt cx="812800" cy="812800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F3D364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203200" y="-47625"/>
              <a:ext cx="406400" cy="7588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499"/>
                </a:lnSpc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448514" y="3133835"/>
            <a:ext cx="11999657" cy="37820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994"/>
              </a:lnSpc>
            </a:pP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Hər mərhələdə siz nəyisə (hədəfinizi) təsdiqləməlisiniz. Əgər əvvəlki mərhələni təsdiqləməmisinizsə, davam etməyin mənası yoxdur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>
            <a:off x="3912792" y="3218240"/>
            <a:ext cx="0" cy="3460750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5" id="5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19496" y="299763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943953" y="912053"/>
            <a:ext cx="9633777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Sizin startapın indiki yeri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4684994" y="8804275"/>
            <a:ext cx="10151695" cy="860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Əgər müştəri ödəmirsə, deməli məhsulunuzun dəyəri onun üçün yetərincə deyildir</a:t>
            </a:r>
          </a:p>
        </p:txBody>
      </p:sp>
      <p:sp>
        <p:nvSpPr>
          <p:cNvPr name="AutoShape 5" id="5"/>
          <p:cNvSpPr/>
          <p:nvPr/>
        </p:nvSpPr>
        <p:spPr>
          <a:xfrm>
            <a:off x="4278474" y="8842637"/>
            <a:ext cx="0" cy="935705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6" id="6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159131" y="2947256"/>
            <a:ext cx="13203421" cy="5674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9"/>
              </a:lnSpc>
            </a:pPr>
            <a:r>
              <a:rPr lang="en-US" sz="39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Sizin hədəfləriniz: </a:t>
            </a:r>
          </a:p>
          <a:p>
            <a:pPr algn="l">
              <a:lnSpc>
                <a:spcPts val="5599"/>
              </a:lnSpc>
            </a:pPr>
          </a:p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b="true" sz="39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Problem mövcudluğunu təsdiqləmək (Problem Solution Fit);</a:t>
            </a:r>
          </a:p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b="true" sz="39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Müştərilər ödəniş etməyə hazır olmasını təsdiq etmək;</a:t>
            </a:r>
          </a:p>
          <a:p>
            <a:pPr algn="l" marL="863599" indent="-431800" lvl="1">
              <a:lnSpc>
                <a:spcPts val="5599"/>
              </a:lnSpc>
              <a:buFont typeface="Arial"/>
              <a:buChar char="•"/>
            </a:pPr>
            <a:r>
              <a:rPr lang="en-US" b="true" sz="39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ilk 10-30 müştəri əldə etmək (pul ödəyən); </a:t>
            </a:r>
          </a:p>
          <a:p>
            <a:pPr algn="l">
              <a:lnSpc>
                <a:spcPts val="6160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2837589" y="2009553"/>
            <a:ext cx="13846505" cy="4413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30"/>
              </a:lnSpc>
            </a:pPr>
            <a:r>
              <a:rPr lang="en-US" sz="3400" b="true">
                <a:solidFill>
                  <a:srgbClr val="FF751F"/>
                </a:solidFill>
                <a:latin typeface="Garet Bold"/>
                <a:ea typeface="Garet Bold"/>
                <a:cs typeface="Garet Bold"/>
                <a:sym typeface="Garet Bold"/>
              </a:rPr>
              <a:t>Gəlir gətirməyən MVP - uğur üçün maksimal risk mənbəyidir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219496" y="299763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60947" y="177539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5143942" y="1547294"/>
            <a:ext cx="8739584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İnvestisiya mərhələləri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780982" y="8655929"/>
            <a:ext cx="10923700" cy="860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İnvestisiyalar məhsulun təqdimatının keyfiyyətinə görə yox, məhsulun inkişafına görə gəlir</a:t>
            </a:r>
          </a:p>
        </p:txBody>
      </p:sp>
      <p:sp>
        <p:nvSpPr>
          <p:cNvPr name="AutoShape 6" id="6"/>
          <p:cNvSpPr/>
          <p:nvPr/>
        </p:nvSpPr>
        <p:spPr>
          <a:xfrm flipH="true">
            <a:off x="4266678" y="8441716"/>
            <a:ext cx="0" cy="1336478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4266678" y="3561080"/>
            <a:ext cx="10988328" cy="34988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Pre-seed;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Seed;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Series A;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Series B, C, D;</a:t>
            </a:r>
          </a:p>
          <a:p>
            <a:pPr algn="l">
              <a:lnSpc>
                <a:spcPts val="5600"/>
              </a:lnSpc>
            </a:p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669315" y="736600"/>
            <a:ext cx="11585691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FF751F"/>
                </a:solidFill>
                <a:latin typeface="Garet Bold"/>
                <a:ea typeface="Garet Bold"/>
                <a:cs typeface="Garet Bold"/>
                <a:sym typeface="Garet Bold"/>
              </a:rPr>
              <a:t>Pre-seed </a:t>
            </a: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investisiya mərhələsi 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266678" y="3962251"/>
            <a:ext cx="12700525" cy="27939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ilkin müştərilər;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ilkin ödənişlər; </a:t>
            </a:r>
          </a:p>
          <a:p>
            <a:pPr algn="l" marL="863606" indent="-431803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Məhsulunuzun müştəriləri haqqında anlayış; </a:t>
            </a:r>
          </a:p>
          <a:p>
            <a:pPr algn="l">
              <a:lnSpc>
                <a:spcPts val="5600"/>
              </a:lnSpc>
            </a:pP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360947" y="271086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486333" y="3105151"/>
            <a:ext cx="10988328" cy="6794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00"/>
              </a:lnSpc>
            </a:pPr>
            <a:r>
              <a:rPr lang="en-US" sz="40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Bu mərhələdə nə zəruridir:</a:t>
            </a:r>
          </a:p>
        </p:txBody>
      </p:sp>
      <p:sp>
        <p:nvSpPr>
          <p:cNvPr name="AutoShape 8" id="8"/>
          <p:cNvSpPr/>
          <p:nvPr/>
        </p:nvSpPr>
        <p:spPr>
          <a:xfrm flipH="true">
            <a:off x="3486333" y="8354745"/>
            <a:ext cx="0" cy="1336478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9" id="9"/>
          <p:cNvSpPr txBox="true"/>
          <p:nvPr/>
        </p:nvSpPr>
        <p:spPr>
          <a:xfrm rot="0">
            <a:off x="3819708" y="8381634"/>
            <a:ext cx="11998027" cy="12160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900"/>
              </a:lnSpc>
            </a:pPr>
            <a:r>
              <a:rPr lang="en-US" sz="35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Pre-seed mərhələsində artıq ideya yox, təsdiqlənmiş problem müəyyən olunur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965849" y="1694088"/>
            <a:ext cx="12992622" cy="5968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Sizin məhsulun aktuallığı və problem solution fit təsdiqi 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60947" y="177539"/>
            <a:ext cx="1618409" cy="976930"/>
          </a:xfrm>
          <a:custGeom>
            <a:avLst/>
            <a:gdLst/>
            <a:ahLst/>
            <a:cxnLst/>
            <a:rect r="r" b="b" t="t" l="l"/>
            <a:pathLst>
              <a:path h="976930" w="1618409">
                <a:moveTo>
                  <a:pt x="0" y="0"/>
                </a:moveTo>
                <a:lnTo>
                  <a:pt x="1618408" y="0"/>
                </a:lnTo>
                <a:lnTo>
                  <a:pt x="1618408" y="976930"/>
                </a:lnTo>
                <a:lnTo>
                  <a:pt x="0" y="9769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956720" y="2024673"/>
            <a:ext cx="8374560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224"/>
              </a:lnSpc>
            </a:pPr>
            <a:r>
              <a:rPr lang="en-US" sz="5499" b="true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MVP ilə bağlı Keyslər: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7168251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627506" y="8836025"/>
            <a:ext cx="10923700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Hipotezalarının yoxlanılması startapın başlanğıcı üçün əsasdır</a:t>
            </a:r>
          </a:p>
        </p:txBody>
      </p:sp>
      <p:sp>
        <p:nvSpPr>
          <p:cNvPr name="AutoShape 6" id="6"/>
          <p:cNvSpPr/>
          <p:nvPr/>
        </p:nvSpPr>
        <p:spPr>
          <a:xfrm flipH="true">
            <a:off x="4266678" y="8441716"/>
            <a:ext cx="0" cy="1336478"/>
          </a:xfrm>
          <a:prstGeom prst="line">
            <a:avLst/>
          </a:prstGeom>
          <a:ln cap="flat" w="38100">
            <a:solidFill>
              <a:srgbClr val="F3D364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16199937" y="8622251"/>
            <a:ext cx="968314" cy="975408"/>
          </a:xfrm>
          <a:custGeom>
            <a:avLst/>
            <a:gdLst/>
            <a:ahLst/>
            <a:cxnLst/>
            <a:rect r="r" b="b" t="t" l="l"/>
            <a:pathLst>
              <a:path h="975408" w="968314">
                <a:moveTo>
                  <a:pt x="0" y="0"/>
                </a:moveTo>
                <a:lnTo>
                  <a:pt x="968314" y="0"/>
                </a:lnTo>
                <a:lnTo>
                  <a:pt x="968314" y="975407"/>
                </a:lnTo>
                <a:lnTo>
                  <a:pt x="0" y="97540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4266678" y="3551555"/>
            <a:ext cx="10988328" cy="4109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14732" indent="-507366" lvl="1">
              <a:lnSpc>
                <a:spcPts val="6580"/>
              </a:lnSpc>
              <a:buFont typeface="Arial"/>
              <a:buChar char="•"/>
            </a:pPr>
            <a:r>
              <a:rPr lang="en-US" b="true" sz="47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Airbnb;</a:t>
            </a:r>
          </a:p>
          <a:p>
            <a:pPr algn="l" marL="1014732" indent="-507366" lvl="1">
              <a:lnSpc>
                <a:spcPts val="6580"/>
              </a:lnSpc>
              <a:buFont typeface="Arial"/>
              <a:buChar char="•"/>
            </a:pPr>
            <a:r>
              <a:rPr lang="en-US" b="true" sz="47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Zappos; </a:t>
            </a:r>
          </a:p>
          <a:p>
            <a:pPr algn="l" marL="1014732" indent="-507366" lvl="1">
              <a:lnSpc>
                <a:spcPts val="6580"/>
              </a:lnSpc>
              <a:buFont typeface="Arial"/>
              <a:buChar char="•"/>
            </a:pPr>
            <a:r>
              <a:rPr lang="en-US" b="true" sz="47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Zipcar; </a:t>
            </a:r>
          </a:p>
          <a:p>
            <a:pPr algn="l" marL="1014732" indent="-507366" lvl="1">
              <a:lnSpc>
                <a:spcPts val="6580"/>
              </a:lnSpc>
              <a:buFont typeface="Arial"/>
              <a:buChar char="•"/>
            </a:pPr>
            <a:r>
              <a:rPr lang="en-US" b="true" sz="470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Craigslist; </a:t>
            </a:r>
          </a:p>
          <a:p>
            <a:pPr algn="l">
              <a:lnSpc>
                <a:spcPts val="6580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DAHCy_s5y9A</dc:identifier>
  <dcterms:modified xsi:type="dcterms:W3CDTF">2011-08-01T06:04:30Z</dcterms:modified>
  <cp:revision>1</cp:revision>
  <dc:title>startup pathway</dc:title>
</cp:coreProperties>
</file>