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Be Vietnam" charset="1" panose="00000500000000000000"/>
      <p:regular r:id="rId19"/>
    </p:embeddedFont>
    <p:embeddedFont>
      <p:font typeface="Helvetica Bold" charset="1" panose="020B0704020202030204"/>
      <p:regular r:id="rId20"/>
    </p:embeddedFont>
    <p:embeddedFont>
      <p:font typeface="Be Vietnam Ultra-Bold" charset="1" panose="00000900000000000000"/>
      <p:regular r:id="rId21"/>
    </p:embeddedFont>
    <p:embeddedFont>
      <p:font typeface="Arimo" charset="1" panose="020B0604020202020204"/>
      <p:regular r:id="rId22"/>
    </p:embeddedFont>
    <p:embeddedFont>
      <p:font typeface="Arimo Bold" charset="1" panose="020B0704020202020204"/>
      <p:regular r:id="rId23"/>
    </p:embeddedFont>
    <p:embeddedFont>
      <p:font typeface="TT Commons Pro Bold" charset="1" panose="020B0103030102020204"/>
      <p:regular r:id="rId24"/>
    </p:embeddedFont>
    <p:embeddedFont>
      <p:font typeface="Helvetica Now Display Bold" charset="1" panose="020B0804030202020204"/>
      <p:regular r:id="rId25"/>
    </p:embeddedFont>
    <p:embeddedFont>
      <p:font typeface="Poppins Bold" charset="1" panose="00000800000000000000"/>
      <p:regular r:id="rId26"/>
    </p:embeddedFont>
    <p:embeddedFont>
      <p:font typeface="Glacial Indifference Bold" charset="1" panose="00000800000000000000"/>
      <p:regular r:id="rId27"/>
    </p:embeddedFont>
    <p:embeddedFont>
      <p:font typeface="Open Sans Bold" charset="1" panose="000000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43.png" Type="http://schemas.openxmlformats.org/officeDocument/2006/relationships/image"/><Relationship Id="rId9" Target="../media/image4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2" Target="../media/image47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48.png" Type="http://schemas.openxmlformats.org/officeDocument/2006/relationships/image"/><Relationship Id="rId7" Target="../media/image49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2" Target="../media/image2.png" Type="http://schemas.openxmlformats.org/officeDocument/2006/relationships/image"/><Relationship Id="rId3" Target="../media/image14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6.png" Type="http://schemas.openxmlformats.org/officeDocument/2006/relationships/image"/><Relationship Id="rId8" Target="../media/image2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136526">
            <a:off x="-1616520" y="4304625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136526">
            <a:off x="1058059" y="599698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136526">
            <a:off x="3894618" y="702568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85625">
            <a:off x="-1350132" y="7972121"/>
            <a:ext cx="12960476" cy="3985346"/>
          </a:xfrm>
          <a:custGeom>
            <a:avLst/>
            <a:gdLst/>
            <a:ahLst/>
            <a:cxnLst/>
            <a:rect r="r" b="b" t="t" l="l"/>
            <a:pathLst>
              <a:path h="3985346" w="12960476">
                <a:moveTo>
                  <a:pt x="0" y="0"/>
                </a:moveTo>
                <a:lnTo>
                  <a:pt x="12960476" y="0"/>
                </a:lnTo>
                <a:lnTo>
                  <a:pt x="12960476" y="3985347"/>
                </a:lnTo>
                <a:lnTo>
                  <a:pt x="0" y="3985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680477">
            <a:off x="4667632" y="9231850"/>
            <a:ext cx="1773509" cy="1738039"/>
          </a:xfrm>
          <a:custGeom>
            <a:avLst/>
            <a:gdLst/>
            <a:ahLst/>
            <a:cxnLst/>
            <a:rect r="r" b="b" t="t" l="l"/>
            <a:pathLst>
              <a:path h="1738039" w="1773509">
                <a:moveTo>
                  <a:pt x="0" y="0"/>
                </a:moveTo>
                <a:lnTo>
                  <a:pt x="1773510" y="0"/>
                </a:lnTo>
                <a:lnTo>
                  <a:pt x="1773510" y="1738039"/>
                </a:lnTo>
                <a:lnTo>
                  <a:pt x="0" y="17380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790135"/>
            <a:ext cx="3334700" cy="742405"/>
            <a:chOff x="0" y="0"/>
            <a:chExt cx="1151834" cy="2564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838628" y="755354"/>
            <a:ext cx="2587845" cy="539436"/>
            <a:chOff x="0" y="0"/>
            <a:chExt cx="830956" cy="17321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30956" cy="173213"/>
            </a:xfrm>
            <a:custGeom>
              <a:avLst/>
              <a:gdLst/>
              <a:ahLst/>
              <a:cxnLst/>
              <a:rect r="r" b="b" t="t" l="l"/>
              <a:pathLst>
                <a:path h="173213" w="830956">
                  <a:moveTo>
                    <a:pt x="86606" y="0"/>
                  </a:moveTo>
                  <a:lnTo>
                    <a:pt x="744350" y="0"/>
                  </a:lnTo>
                  <a:cubicBezTo>
                    <a:pt x="767319" y="0"/>
                    <a:pt x="789348" y="9125"/>
                    <a:pt x="805590" y="25366"/>
                  </a:cubicBezTo>
                  <a:cubicBezTo>
                    <a:pt x="821832" y="41608"/>
                    <a:pt x="830956" y="63637"/>
                    <a:pt x="830956" y="86606"/>
                  </a:cubicBezTo>
                  <a:lnTo>
                    <a:pt x="830956" y="86606"/>
                  </a:lnTo>
                  <a:cubicBezTo>
                    <a:pt x="830956" y="134438"/>
                    <a:pt x="792181" y="173213"/>
                    <a:pt x="744350" y="173213"/>
                  </a:cubicBezTo>
                  <a:lnTo>
                    <a:pt x="86606" y="173213"/>
                  </a:lnTo>
                  <a:cubicBezTo>
                    <a:pt x="38775" y="173213"/>
                    <a:pt x="0" y="134438"/>
                    <a:pt x="0" y="86606"/>
                  </a:cubicBezTo>
                  <a:lnTo>
                    <a:pt x="0" y="86606"/>
                  </a:lnTo>
                  <a:cubicBezTo>
                    <a:pt x="0" y="38775"/>
                    <a:pt x="38775" y="0"/>
                    <a:pt x="8660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500"/>
                  </a:srgbClr>
                </a:gs>
                <a:gs pos="33333">
                  <a:srgbClr val="FFFFFF">
                    <a:alpha val="7000"/>
                  </a:srgbClr>
                </a:gs>
                <a:gs pos="66667">
                  <a:srgbClr val="FFFFFF">
                    <a:alpha val="7000"/>
                  </a:srgbClr>
                </a:gs>
                <a:gs pos="100000">
                  <a:srgbClr val="FFFFFF">
                    <a:alpha val="10675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35000"/>
                    </a:srgbClr>
                  </a:gs>
                  <a:gs pos="25000">
                    <a:srgbClr val="958B96">
                      <a:alpha val="35000"/>
                    </a:srgbClr>
                  </a:gs>
                  <a:gs pos="50000">
                    <a:srgbClr val="EEF1FF">
                      <a:alpha val="35000"/>
                    </a:srgbClr>
                  </a:gs>
                  <a:gs pos="75000">
                    <a:srgbClr val="968B96">
                      <a:alpha val="35000"/>
                    </a:srgbClr>
                  </a:gs>
                  <a:gs pos="100000">
                    <a:srgbClr val="EEF1FF">
                      <a:alpha val="35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30956" cy="2017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381888" y="987856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4"/>
                </a:lnTo>
                <a:lnTo>
                  <a:pt x="0" y="306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132220" y="918995"/>
            <a:ext cx="238246" cy="238246"/>
          </a:xfrm>
          <a:custGeom>
            <a:avLst/>
            <a:gdLst/>
            <a:ahLst/>
            <a:cxnLst/>
            <a:rect r="r" b="b" t="t" l="l"/>
            <a:pathLst>
              <a:path h="238246" w="238246">
                <a:moveTo>
                  <a:pt x="0" y="0"/>
                </a:moveTo>
                <a:lnTo>
                  <a:pt x="238246" y="0"/>
                </a:lnTo>
                <a:lnTo>
                  <a:pt x="238246" y="238246"/>
                </a:lnTo>
                <a:lnTo>
                  <a:pt x="0" y="238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557298" y="7440842"/>
            <a:ext cx="457578" cy="457578"/>
          </a:xfrm>
          <a:custGeom>
            <a:avLst/>
            <a:gdLst/>
            <a:ahLst/>
            <a:cxnLst/>
            <a:rect r="r" b="b" t="t" l="l"/>
            <a:pathLst>
              <a:path h="457578" w="457578">
                <a:moveTo>
                  <a:pt x="0" y="0"/>
                </a:moveTo>
                <a:lnTo>
                  <a:pt x="457578" y="0"/>
                </a:lnTo>
                <a:lnTo>
                  <a:pt x="457578" y="457578"/>
                </a:lnTo>
                <a:lnTo>
                  <a:pt x="0" y="457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289818" y="1308646"/>
            <a:ext cx="13708364" cy="7471767"/>
          </a:xfrm>
          <a:custGeom>
            <a:avLst/>
            <a:gdLst/>
            <a:ahLst/>
            <a:cxnLst/>
            <a:rect r="r" b="b" t="t" l="l"/>
            <a:pathLst>
              <a:path h="7471767" w="13708364">
                <a:moveTo>
                  <a:pt x="0" y="0"/>
                </a:moveTo>
                <a:lnTo>
                  <a:pt x="13708364" y="0"/>
                </a:lnTo>
                <a:lnTo>
                  <a:pt x="13708364" y="7471767"/>
                </a:lnTo>
                <a:lnTo>
                  <a:pt x="0" y="74717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5573429" y="913735"/>
            <a:ext cx="1488762" cy="219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91"/>
              </a:lnSpc>
              <a:spcBef>
                <a:spcPct val="0"/>
              </a:spcBef>
            </a:pPr>
            <a:r>
              <a:rPr lang="en-US" sz="187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 April 2026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893122" y="935901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546847">
            <a:off x="8481994" y="6667732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546847">
            <a:off x="11809588" y="614144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546847">
            <a:off x="14456814" y="4693515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10184">
            <a:off x="7938369" y="7954201"/>
            <a:ext cx="13774641" cy="4235702"/>
          </a:xfrm>
          <a:custGeom>
            <a:avLst/>
            <a:gdLst/>
            <a:ahLst/>
            <a:cxnLst/>
            <a:rect r="r" b="b" t="t" l="l"/>
            <a:pathLst>
              <a:path h="4235702" w="13774641">
                <a:moveTo>
                  <a:pt x="0" y="0"/>
                </a:moveTo>
                <a:lnTo>
                  <a:pt x="13774640" y="0"/>
                </a:lnTo>
                <a:lnTo>
                  <a:pt x="13774640" y="4235702"/>
                </a:lnTo>
                <a:lnTo>
                  <a:pt x="0" y="4235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69294">
            <a:off x="11331020" y="7805313"/>
            <a:ext cx="1901670" cy="1863637"/>
          </a:xfrm>
          <a:custGeom>
            <a:avLst/>
            <a:gdLst/>
            <a:ahLst/>
            <a:cxnLst/>
            <a:rect r="r" b="b" t="t" l="l"/>
            <a:pathLst>
              <a:path h="1863637" w="1901670">
                <a:moveTo>
                  <a:pt x="0" y="0"/>
                </a:moveTo>
                <a:lnTo>
                  <a:pt x="1901670" y="0"/>
                </a:lnTo>
                <a:lnTo>
                  <a:pt x="1901670" y="1863636"/>
                </a:lnTo>
                <a:lnTo>
                  <a:pt x="0" y="1863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3976286">
            <a:off x="15429462" y="8139124"/>
            <a:ext cx="1220423" cy="1196015"/>
          </a:xfrm>
          <a:custGeom>
            <a:avLst/>
            <a:gdLst/>
            <a:ahLst/>
            <a:cxnLst/>
            <a:rect r="r" b="b" t="t" l="l"/>
            <a:pathLst>
              <a:path h="1196015" w="1220423">
                <a:moveTo>
                  <a:pt x="0" y="0"/>
                </a:moveTo>
                <a:lnTo>
                  <a:pt x="1220423" y="0"/>
                </a:lnTo>
                <a:lnTo>
                  <a:pt x="1220423" y="1196015"/>
                </a:lnTo>
                <a:lnTo>
                  <a:pt x="0" y="1196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790135"/>
            <a:ext cx="3334700" cy="742405"/>
            <a:chOff x="0" y="0"/>
            <a:chExt cx="1151834" cy="2564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81888" y="987856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4"/>
                </a:lnTo>
                <a:lnTo>
                  <a:pt x="0" y="306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13" id="13"/>
          <p:cNvGraphicFramePr>
            <a:graphicFrameLocks noGrp="true"/>
          </p:cNvGraphicFramePr>
          <p:nvPr/>
        </p:nvGraphicFramePr>
        <p:xfrm>
          <a:off x="2150173" y="3221832"/>
          <a:ext cx="14265567" cy="6120701"/>
        </p:xfrm>
        <a:graphic>
          <a:graphicData uri="http://schemas.openxmlformats.org/drawingml/2006/table">
            <a:tbl>
              <a:tblPr/>
              <a:tblGrid>
                <a:gridCol w="2563235"/>
                <a:gridCol w="3047254"/>
                <a:gridCol w="2885026"/>
                <a:gridCol w="2885026"/>
                <a:gridCol w="2885026"/>
              </a:tblGrid>
              <a:tr h="15301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 b="true">
                          <a:solidFill>
                            <a:srgbClr val="FFFFFF"/>
                          </a:solidFill>
                          <a:latin typeface="Be Vietnam Ultra-Bold"/>
                          <a:ea typeface="Be Vietnam Ultra-Bold"/>
                          <a:cs typeface="Be Vietnam Ultra-Bold"/>
                          <a:sym typeface="Be Vietnam Ultra-Bold"/>
                        </a:rPr>
                        <a:t>SentryAI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 b="true">
                          <a:solidFill>
                            <a:srgbClr val="FFFFFF"/>
                          </a:solidFill>
                          <a:latin typeface="Be Vietnam Ultra-Bold"/>
                          <a:ea typeface="Be Vietnam Ultra-Bold"/>
                          <a:cs typeface="Be Vietnam Ultra-Bold"/>
                          <a:sym typeface="Be Vietnam Ultra-Bold"/>
                        </a:rPr>
                        <a:t>Feedzai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900" b="true">
                          <a:solidFill>
                            <a:srgbClr val="FFFFFF"/>
                          </a:solidFill>
                          <a:latin typeface="Be Vietnam Ultra-Bold"/>
                          <a:ea typeface="Be Vietnam Ultra-Bold"/>
                          <a:cs typeface="Be Vietnam Ultra-Bold"/>
                          <a:sym typeface="Be Vietnam Ultra-Bold"/>
                        </a:rPr>
                        <a:t>Forter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900" b="true">
                          <a:solidFill>
                            <a:srgbClr val="FFFFFF"/>
                          </a:solidFill>
                          <a:latin typeface="Be Vietnam Ultra-Bold"/>
                          <a:ea typeface="Be Vietnam Ultra-Bold"/>
                          <a:cs typeface="Be Vietnam Ultra-Bold"/>
                          <a:sym typeface="Be Vietnam Ultra-Bold"/>
                        </a:rPr>
                        <a:t>Teradata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01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FFFFFF"/>
                          </a:solidFill>
                          <a:latin typeface="Be Vietnam Ultra-Bold"/>
                          <a:ea typeface="Be Vietnam Ultra-Bold"/>
                          <a:cs typeface="Be Vietnam Ultra-Bold"/>
                          <a:sym typeface="Be Vietnam Ultra-Bold"/>
                        </a:rPr>
                        <a:t>Rahat interfeys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01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FFFFFF"/>
                          </a:solidFill>
                          <a:latin typeface="Be Vietnam Ultra-Bold"/>
                          <a:ea typeface="Be Vietnam Ultra-Bold"/>
                          <a:cs typeface="Be Vietnam Ultra-Bold"/>
                          <a:sym typeface="Be Vietnam Ultra-Bold"/>
                        </a:rPr>
                        <a:t>Adaptasiya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01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FFFFFF"/>
                          </a:solidFill>
                          <a:latin typeface="Be Vietnam Ultra-Bold"/>
                          <a:ea typeface="Be Vietnam Ultra-Bold"/>
                          <a:cs typeface="Be Vietnam Ultra-Bold"/>
                          <a:sym typeface="Be Vietnam Ultra-Bold"/>
                        </a:rPr>
                        <a:t>Yüksək dəqiqlik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AutoShape 14" id="14"/>
          <p:cNvSpPr/>
          <p:nvPr/>
        </p:nvSpPr>
        <p:spPr>
          <a:xfrm>
            <a:off x="2150173" y="3272412"/>
            <a:ext cx="2537253" cy="1482334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8685102" y="5042504"/>
            <a:ext cx="917797" cy="917797"/>
          </a:xfrm>
          <a:custGeom>
            <a:avLst/>
            <a:gdLst/>
            <a:ahLst/>
            <a:cxnLst/>
            <a:rect r="r" b="b" t="t" l="l"/>
            <a:pathLst>
              <a:path h="917797" w="917797">
                <a:moveTo>
                  <a:pt x="0" y="0"/>
                </a:moveTo>
                <a:lnTo>
                  <a:pt x="917796" y="0"/>
                </a:lnTo>
                <a:lnTo>
                  <a:pt x="917796" y="917796"/>
                </a:lnTo>
                <a:lnTo>
                  <a:pt x="0" y="917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642796" y="5042504"/>
            <a:ext cx="917797" cy="894087"/>
          </a:xfrm>
          <a:custGeom>
            <a:avLst/>
            <a:gdLst/>
            <a:ahLst/>
            <a:cxnLst/>
            <a:rect r="r" b="b" t="t" l="l"/>
            <a:pathLst>
              <a:path h="894087" w="917797">
                <a:moveTo>
                  <a:pt x="0" y="0"/>
                </a:moveTo>
                <a:lnTo>
                  <a:pt x="917797" y="0"/>
                </a:lnTo>
                <a:lnTo>
                  <a:pt x="917797" y="894087"/>
                </a:lnTo>
                <a:lnTo>
                  <a:pt x="0" y="894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893122" y="935901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847255" y="1455648"/>
            <a:ext cx="4871405" cy="873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0"/>
              </a:lnSpc>
            </a:pPr>
            <a:r>
              <a:rPr lang="en-US" sz="7808" b="true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Rəqiblər:</a:t>
            </a:r>
          </a:p>
        </p:txBody>
      </p:sp>
      <p:sp>
        <p:nvSpPr>
          <p:cNvPr name="TextBox 19" id="19"/>
          <p:cNvSpPr txBox="true"/>
          <p:nvPr/>
        </p:nvSpPr>
        <p:spPr>
          <a:xfrm rot="1630460">
            <a:off x="2390564" y="3932850"/>
            <a:ext cx="134838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Fərqlər</a:t>
            </a:r>
          </a:p>
        </p:txBody>
      </p:sp>
      <p:sp>
        <p:nvSpPr>
          <p:cNvPr name="TextBox 20" id="20"/>
          <p:cNvSpPr txBox="true"/>
          <p:nvPr/>
        </p:nvSpPr>
        <p:spPr>
          <a:xfrm rot="1711546">
            <a:off x="2587821" y="3528940"/>
            <a:ext cx="23209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Platformalar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4521177" y="5042504"/>
            <a:ext cx="917797" cy="894087"/>
          </a:xfrm>
          <a:custGeom>
            <a:avLst/>
            <a:gdLst/>
            <a:ahLst/>
            <a:cxnLst/>
            <a:rect r="r" b="b" t="t" l="l"/>
            <a:pathLst>
              <a:path h="894087" w="917797">
                <a:moveTo>
                  <a:pt x="0" y="0"/>
                </a:moveTo>
                <a:lnTo>
                  <a:pt x="917797" y="0"/>
                </a:lnTo>
                <a:lnTo>
                  <a:pt x="917797" y="894087"/>
                </a:lnTo>
                <a:lnTo>
                  <a:pt x="0" y="894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603140" y="6588586"/>
            <a:ext cx="917797" cy="917797"/>
          </a:xfrm>
          <a:custGeom>
            <a:avLst/>
            <a:gdLst/>
            <a:ahLst/>
            <a:cxnLst/>
            <a:rect r="r" b="b" t="t" l="l"/>
            <a:pathLst>
              <a:path h="917797" w="917797">
                <a:moveTo>
                  <a:pt x="0" y="0"/>
                </a:moveTo>
                <a:lnTo>
                  <a:pt x="917796" y="0"/>
                </a:lnTo>
                <a:lnTo>
                  <a:pt x="917796" y="917797"/>
                </a:lnTo>
                <a:lnTo>
                  <a:pt x="0" y="917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603140" y="5018794"/>
            <a:ext cx="917797" cy="894087"/>
          </a:xfrm>
          <a:custGeom>
            <a:avLst/>
            <a:gdLst/>
            <a:ahLst/>
            <a:cxnLst/>
            <a:rect r="r" b="b" t="t" l="l"/>
            <a:pathLst>
              <a:path h="894087" w="917797">
                <a:moveTo>
                  <a:pt x="0" y="0"/>
                </a:moveTo>
                <a:lnTo>
                  <a:pt x="917796" y="0"/>
                </a:lnTo>
                <a:lnTo>
                  <a:pt x="917796" y="894087"/>
                </a:lnTo>
                <a:lnTo>
                  <a:pt x="0" y="894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642796" y="6600441"/>
            <a:ext cx="917797" cy="894087"/>
          </a:xfrm>
          <a:custGeom>
            <a:avLst/>
            <a:gdLst/>
            <a:ahLst/>
            <a:cxnLst/>
            <a:rect r="r" b="b" t="t" l="l"/>
            <a:pathLst>
              <a:path h="894087" w="917797">
                <a:moveTo>
                  <a:pt x="0" y="0"/>
                </a:moveTo>
                <a:lnTo>
                  <a:pt x="917797" y="0"/>
                </a:lnTo>
                <a:lnTo>
                  <a:pt x="917797" y="894087"/>
                </a:lnTo>
                <a:lnTo>
                  <a:pt x="0" y="894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642796" y="8182658"/>
            <a:ext cx="917797" cy="894087"/>
          </a:xfrm>
          <a:custGeom>
            <a:avLst/>
            <a:gdLst/>
            <a:ahLst/>
            <a:cxnLst/>
            <a:rect r="r" b="b" t="t" l="l"/>
            <a:pathLst>
              <a:path h="894087" w="917797">
                <a:moveTo>
                  <a:pt x="0" y="0"/>
                </a:moveTo>
                <a:lnTo>
                  <a:pt x="917797" y="0"/>
                </a:lnTo>
                <a:lnTo>
                  <a:pt x="917797" y="894087"/>
                </a:lnTo>
                <a:lnTo>
                  <a:pt x="0" y="894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685102" y="6612296"/>
            <a:ext cx="917797" cy="894087"/>
          </a:xfrm>
          <a:custGeom>
            <a:avLst/>
            <a:gdLst/>
            <a:ahLst/>
            <a:cxnLst/>
            <a:rect r="r" b="b" t="t" l="l"/>
            <a:pathLst>
              <a:path h="894087" w="917797">
                <a:moveTo>
                  <a:pt x="0" y="0"/>
                </a:moveTo>
                <a:lnTo>
                  <a:pt x="917796" y="0"/>
                </a:lnTo>
                <a:lnTo>
                  <a:pt x="917796" y="894087"/>
                </a:lnTo>
                <a:lnTo>
                  <a:pt x="0" y="894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521177" y="6600441"/>
            <a:ext cx="917797" cy="917797"/>
          </a:xfrm>
          <a:custGeom>
            <a:avLst/>
            <a:gdLst/>
            <a:ahLst/>
            <a:cxnLst/>
            <a:rect r="r" b="b" t="t" l="l"/>
            <a:pathLst>
              <a:path h="917797" w="917797">
                <a:moveTo>
                  <a:pt x="0" y="0"/>
                </a:moveTo>
                <a:lnTo>
                  <a:pt x="917797" y="0"/>
                </a:lnTo>
                <a:lnTo>
                  <a:pt x="917797" y="917797"/>
                </a:lnTo>
                <a:lnTo>
                  <a:pt x="0" y="917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1603140" y="8182658"/>
            <a:ext cx="917797" cy="894087"/>
          </a:xfrm>
          <a:custGeom>
            <a:avLst/>
            <a:gdLst/>
            <a:ahLst/>
            <a:cxnLst/>
            <a:rect r="r" b="b" t="t" l="l"/>
            <a:pathLst>
              <a:path h="894087" w="917797">
                <a:moveTo>
                  <a:pt x="0" y="0"/>
                </a:moveTo>
                <a:lnTo>
                  <a:pt x="917796" y="0"/>
                </a:lnTo>
                <a:lnTo>
                  <a:pt x="917796" y="894087"/>
                </a:lnTo>
                <a:lnTo>
                  <a:pt x="0" y="894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685102" y="8158948"/>
            <a:ext cx="917797" cy="917797"/>
          </a:xfrm>
          <a:custGeom>
            <a:avLst/>
            <a:gdLst/>
            <a:ahLst/>
            <a:cxnLst/>
            <a:rect r="r" b="b" t="t" l="l"/>
            <a:pathLst>
              <a:path h="917797" w="917797">
                <a:moveTo>
                  <a:pt x="0" y="0"/>
                </a:moveTo>
                <a:lnTo>
                  <a:pt x="917796" y="0"/>
                </a:lnTo>
                <a:lnTo>
                  <a:pt x="917796" y="917797"/>
                </a:lnTo>
                <a:lnTo>
                  <a:pt x="0" y="917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521177" y="8158948"/>
            <a:ext cx="917797" cy="917797"/>
          </a:xfrm>
          <a:custGeom>
            <a:avLst/>
            <a:gdLst/>
            <a:ahLst/>
            <a:cxnLst/>
            <a:rect r="r" b="b" t="t" l="l"/>
            <a:pathLst>
              <a:path h="917797" w="917797">
                <a:moveTo>
                  <a:pt x="0" y="0"/>
                </a:moveTo>
                <a:lnTo>
                  <a:pt x="917797" y="0"/>
                </a:lnTo>
                <a:lnTo>
                  <a:pt x="917797" y="917797"/>
                </a:lnTo>
                <a:lnTo>
                  <a:pt x="0" y="917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4AAD">
                <a:alpha val="100000"/>
              </a:srgbClr>
            </a:gs>
            <a:gs pos="100000">
              <a:srgbClr val="CB6CE6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546847">
            <a:off x="8481994" y="7056485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546847">
            <a:off x="11809588" y="6530194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546847">
            <a:off x="14456814" y="5082269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10184">
            <a:off x="7472139" y="8170611"/>
            <a:ext cx="12960476" cy="3985346"/>
          </a:xfrm>
          <a:custGeom>
            <a:avLst/>
            <a:gdLst/>
            <a:ahLst/>
            <a:cxnLst/>
            <a:rect r="r" b="b" t="t" l="l"/>
            <a:pathLst>
              <a:path h="3985346" w="12960476">
                <a:moveTo>
                  <a:pt x="0" y="0"/>
                </a:moveTo>
                <a:lnTo>
                  <a:pt x="12960476" y="0"/>
                </a:lnTo>
                <a:lnTo>
                  <a:pt x="12960476" y="3985347"/>
                </a:lnTo>
                <a:lnTo>
                  <a:pt x="0" y="3985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790135"/>
            <a:ext cx="3086474" cy="742405"/>
            <a:chOff x="0" y="0"/>
            <a:chExt cx="1066094" cy="2564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66094" cy="256433"/>
            </a:xfrm>
            <a:custGeom>
              <a:avLst/>
              <a:gdLst/>
              <a:ahLst/>
              <a:cxnLst/>
              <a:rect r="r" b="b" t="t" l="l"/>
              <a:pathLst>
                <a:path h="256433" w="1066094">
                  <a:moveTo>
                    <a:pt x="128216" y="0"/>
                  </a:moveTo>
                  <a:lnTo>
                    <a:pt x="937878" y="0"/>
                  </a:lnTo>
                  <a:cubicBezTo>
                    <a:pt x="1008690" y="0"/>
                    <a:pt x="1066094" y="57404"/>
                    <a:pt x="1066094" y="128216"/>
                  </a:cubicBezTo>
                  <a:lnTo>
                    <a:pt x="1066094" y="128216"/>
                  </a:lnTo>
                  <a:cubicBezTo>
                    <a:pt x="1066094" y="162222"/>
                    <a:pt x="1052586" y="194834"/>
                    <a:pt x="1028540" y="218879"/>
                  </a:cubicBezTo>
                  <a:cubicBezTo>
                    <a:pt x="1004495" y="242924"/>
                    <a:pt x="971883" y="256433"/>
                    <a:pt x="937878" y="256433"/>
                  </a:cubicBezTo>
                  <a:lnTo>
                    <a:pt x="128216" y="256433"/>
                  </a:lnTo>
                  <a:cubicBezTo>
                    <a:pt x="57404" y="256433"/>
                    <a:pt x="0" y="199028"/>
                    <a:pt x="0" y="128216"/>
                  </a:cubicBezTo>
                  <a:lnTo>
                    <a:pt x="0" y="128216"/>
                  </a:lnTo>
                  <a:cubicBezTo>
                    <a:pt x="0" y="57404"/>
                    <a:pt x="57404" y="0"/>
                    <a:pt x="12821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7D4FF">
                    <a:alpha val="100000"/>
                  </a:srgbClr>
                </a:gs>
                <a:gs pos="33333">
                  <a:srgbClr val="E7D4FF">
                    <a:alpha val="100000"/>
                  </a:srgbClr>
                </a:gs>
                <a:gs pos="66667">
                  <a:srgbClr val="FFFFFF">
                    <a:alpha val="100000"/>
                  </a:srgbClr>
                </a:gs>
                <a:gs pos="100000">
                  <a:srgbClr val="E7D4FF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292929">
                      <a:alpha val="100000"/>
                    </a:srgbClr>
                  </a:gs>
                  <a:gs pos="33333">
                    <a:srgbClr val="412069">
                      <a:alpha val="100000"/>
                    </a:srgbClr>
                  </a:gs>
                  <a:gs pos="66667">
                    <a:srgbClr val="7B47BD">
                      <a:alpha val="100000"/>
                    </a:srgbClr>
                  </a:gs>
                  <a:gs pos="100000">
                    <a:srgbClr val="6330A4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06609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81888" y="1007871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3"/>
                </a:lnTo>
                <a:lnTo>
                  <a:pt x="0" y="306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27768" y="3240208"/>
            <a:ext cx="5820382" cy="3806584"/>
          </a:xfrm>
          <a:custGeom>
            <a:avLst/>
            <a:gdLst/>
            <a:ahLst/>
            <a:cxnLst/>
            <a:rect r="r" b="b" t="t" l="l"/>
            <a:pathLst>
              <a:path h="3806584" w="5820382">
                <a:moveTo>
                  <a:pt x="0" y="0"/>
                </a:moveTo>
                <a:lnTo>
                  <a:pt x="5820382" y="0"/>
                </a:lnTo>
                <a:lnTo>
                  <a:pt x="5820382" y="3806584"/>
                </a:lnTo>
                <a:lnTo>
                  <a:pt x="0" y="38065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893" t="-23734" r="-10348" b="-12908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76502" y="3498744"/>
            <a:ext cx="4131507" cy="3703648"/>
          </a:xfrm>
          <a:custGeom>
            <a:avLst/>
            <a:gdLst/>
            <a:ahLst/>
            <a:cxnLst/>
            <a:rect r="r" b="b" t="t" l="l"/>
            <a:pathLst>
              <a:path h="3703648" w="4131507">
                <a:moveTo>
                  <a:pt x="0" y="0"/>
                </a:moveTo>
                <a:lnTo>
                  <a:pt x="4131506" y="0"/>
                </a:lnTo>
                <a:lnTo>
                  <a:pt x="4131506" y="3703648"/>
                </a:lnTo>
                <a:lnTo>
                  <a:pt x="0" y="3703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38045" y="2934839"/>
            <a:ext cx="4417322" cy="4417322"/>
          </a:xfrm>
          <a:custGeom>
            <a:avLst/>
            <a:gdLst/>
            <a:ahLst/>
            <a:cxnLst/>
            <a:rect r="r" b="b" t="t" l="l"/>
            <a:pathLst>
              <a:path h="4417322" w="4417322">
                <a:moveTo>
                  <a:pt x="0" y="0"/>
                </a:moveTo>
                <a:lnTo>
                  <a:pt x="4417322" y="0"/>
                </a:lnTo>
                <a:lnTo>
                  <a:pt x="4417322" y="4417322"/>
                </a:lnTo>
                <a:lnTo>
                  <a:pt x="0" y="44173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662292" y="7202392"/>
            <a:ext cx="5227876" cy="1895105"/>
          </a:xfrm>
          <a:custGeom>
            <a:avLst/>
            <a:gdLst/>
            <a:ahLst/>
            <a:cxnLst/>
            <a:rect r="r" b="b" t="t" l="l"/>
            <a:pathLst>
              <a:path h="1895105" w="5227876">
                <a:moveTo>
                  <a:pt x="0" y="0"/>
                </a:moveTo>
                <a:lnTo>
                  <a:pt x="5227876" y="0"/>
                </a:lnTo>
                <a:lnTo>
                  <a:pt x="5227876" y="1895105"/>
                </a:lnTo>
                <a:lnTo>
                  <a:pt x="0" y="18951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984217" y="1141323"/>
            <a:ext cx="8512876" cy="2160142"/>
          </a:xfrm>
          <a:custGeom>
            <a:avLst/>
            <a:gdLst/>
            <a:ahLst/>
            <a:cxnLst/>
            <a:rect r="r" b="b" t="t" l="l"/>
            <a:pathLst>
              <a:path h="2160142" w="8512876">
                <a:moveTo>
                  <a:pt x="0" y="0"/>
                </a:moveTo>
                <a:lnTo>
                  <a:pt x="8512876" y="0"/>
                </a:lnTo>
                <a:lnTo>
                  <a:pt x="8512876" y="2160142"/>
                </a:lnTo>
                <a:lnTo>
                  <a:pt x="0" y="21601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827006" y="935901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2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Nimbus 1950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508707" y="1827815"/>
            <a:ext cx="7270585" cy="84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7500" b="true">
                <a:solidFill>
                  <a:srgbClr val="E6E6E6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Əməkdaşlıqlar: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407993">
            <a:off x="11879634" y="8279264"/>
            <a:ext cx="5008445" cy="5002184"/>
          </a:xfrm>
          <a:custGeom>
            <a:avLst/>
            <a:gdLst/>
            <a:ahLst/>
            <a:cxnLst/>
            <a:rect r="r" b="b" t="t" l="l"/>
            <a:pathLst>
              <a:path h="5002184" w="5008445">
                <a:moveTo>
                  <a:pt x="0" y="0"/>
                </a:moveTo>
                <a:lnTo>
                  <a:pt x="5008444" y="0"/>
                </a:lnTo>
                <a:lnTo>
                  <a:pt x="5008444" y="5002185"/>
                </a:lnTo>
                <a:lnTo>
                  <a:pt x="0" y="500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407993">
            <a:off x="8966145" y="8279264"/>
            <a:ext cx="5008445" cy="5002184"/>
          </a:xfrm>
          <a:custGeom>
            <a:avLst/>
            <a:gdLst/>
            <a:ahLst/>
            <a:cxnLst/>
            <a:rect r="r" b="b" t="t" l="l"/>
            <a:pathLst>
              <a:path h="5002184" w="5008445">
                <a:moveTo>
                  <a:pt x="0" y="0"/>
                </a:moveTo>
                <a:lnTo>
                  <a:pt x="5008445" y="0"/>
                </a:lnTo>
                <a:lnTo>
                  <a:pt x="5008445" y="5002185"/>
                </a:lnTo>
                <a:lnTo>
                  <a:pt x="0" y="500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407993">
            <a:off x="14641300" y="6297036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86709">
            <a:off x="8037636" y="9042007"/>
            <a:ext cx="12981417" cy="2630772"/>
          </a:xfrm>
          <a:custGeom>
            <a:avLst/>
            <a:gdLst/>
            <a:ahLst/>
            <a:cxnLst/>
            <a:rect r="r" b="b" t="t" l="l"/>
            <a:pathLst>
              <a:path h="2630772" w="12981417">
                <a:moveTo>
                  <a:pt x="0" y="0"/>
                </a:moveTo>
                <a:lnTo>
                  <a:pt x="12981418" y="0"/>
                </a:lnTo>
                <a:lnTo>
                  <a:pt x="12981418" y="2630771"/>
                </a:lnTo>
                <a:lnTo>
                  <a:pt x="0" y="263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-25867" r="0" b="-2586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518151" y="8575660"/>
            <a:ext cx="1393143" cy="1365280"/>
          </a:xfrm>
          <a:custGeom>
            <a:avLst/>
            <a:gdLst/>
            <a:ahLst/>
            <a:cxnLst/>
            <a:rect r="r" b="b" t="t" l="l"/>
            <a:pathLst>
              <a:path h="1365280" w="1393143">
                <a:moveTo>
                  <a:pt x="0" y="0"/>
                </a:moveTo>
                <a:lnTo>
                  <a:pt x="1393143" y="0"/>
                </a:lnTo>
                <a:lnTo>
                  <a:pt x="1393143" y="1365280"/>
                </a:lnTo>
                <a:lnTo>
                  <a:pt x="0" y="1365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05691" y="8986321"/>
            <a:ext cx="869198" cy="851814"/>
          </a:xfrm>
          <a:custGeom>
            <a:avLst/>
            <a:gdLst/>
            <a:ahLst/>
            <a:cxnLst/>
            <a:rect r="r" b="b" t="t" l="l"/>
            <a:pathLst>
              <a:path h="851814" w="869198">
                <a:moveTo>
                  <a:pt x="0" y="0"/>
                </a:moveTo>
                <a:lnTo>
                  <a:pt x="869199" y="0"/>
                </a:lnTo>
                <a:lnTo>
                  <a:pt x="869199" y="851814"/>
                </a:lnTo>
                <a:lnTo>
                  <a:pt x="0" y="85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790135"/>
            <a:ext cx="3334700" cy="742405"/>
            <a:chOff x="0" y="0"/>
            <a:chExt cx="1151834" cy="2564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81888" y="987856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4"/>
                </a:lnTo>
                <a:lnTo>
                  <a:pt x="0" y="306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992173" y="3392605"/>
            <a:ext cx="3099028" cy="5602395"/>
            <a:chOff x="0" y="0"/>
            <a:chExt cx="530882" cy="9597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30882" cy="959723"/>
            </a:xfrm>
            <a:custGeom>
              <a:avLst/>
              <a:gdLst/>
              <a:ahLst/>
              <a:cxnLst/>
              <a:rect r="r" b="b" t="t" l="l"/>
              <a:pathLst>
                <a:path h="959723" w="530882">
                  <a:moveTo>
                    <a:pt x="124909" y="0"/>
                  </a:moveTo>
                  <a:lnTo>
                    <a:pt x="405973" y="0"/>
                  </a:lnTo>
                  <a:cubicBezTo>
                    <a:pt x="439101" y="0"/>
                    <a:pt x="470872" y="13160"/>
                    <a:pt x="494297" y="36585"/>
                  </a:cubicBezTo>
                  <a:cubicBezTo>
                    <a:pt x="517722" y="60010"/>
                    <a:pt x="530882" y="91781"/>
                    <a:pt x="530882" y="124909"/>
                  </a:cubicBezTo>
                  <a:lnTo>
                    <a:pt x="530882" y="834815"/>
                  </a:lnTo>
                  <a:cubicBezTo>
                    <a:pt x="530882" y="903800"/>
                    <a:pt x="474958" y="959723"/>
                    <a:pt x="405973" y="959723"/>
                  </a:cubicBezTo>
                  <a:lnTo>
                    <a:pt x="124909" y="959723"/>
                  </a:lnTo>
                  <a:cubicBezTo>
                    <a:pt x="91781" y="959723"/>
                    <a:pt x="60010" y="946564"/>
                    <a:pt x="36585" y="923139"/>
                  </a:cubicBezTo>
                  <a:cubicBezTo>
                    <a:pt x="13160" y="899714"/>
                    <a:pt x="0" y="867943"/>
                    <a:pt x="0" y="834815"/>
                  </a:cubicBezTo>
                  <a:lnTo>
                    <a:pt x="0" y="124909"/>
                  </a:lnTo>
                  <a:cubicBezTo>
                    <a:pt x="0" y="55924"/>
                    <a:pt x="55924" y="0"/>
                    <a:pt x="124909" y="0"/>
                  </a:cubicBezTo>
                  <a:close/>
                </a:path>
              </a:pathLst>
            </a:custGeom>
            <a:blipFill>
              <a:blip r:embed="rId8"/>
              <a:stretch>
                <a:fillRect l="-17792" t="0" r="-17792" b="0"/>
              </a:stretch>
            </a:blip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14007123" y="8231030"/>
            <a:ext cx="3084078" cy="990367"/>
            <a:chOff x="0" y="0"/>
            <a:chExt cx="1065267" cy="34208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65267" cy="342081"/>
            </a:xfrm>
            <a:custGeom>
              <a:avLst/>
              <a:gdLst/>
              <a:ahLst/>
              <a:cxnLst/>
              <a:rect r="r" b="b" t="t" l="l"/>
              <a:pathLst>
                <a:path h="342081" w="1065267">
                  <a:moveTo>
                    <a:pt x="97901" y="0"/>
                  </a:moveTo>
                  <a:lnTo>
                    <a:pt x="967365" y="0"/>
                  </a:lnTo>
                  <a:cubicBezTo>
                    <a:pt x="1021435" y="0"/>
                    <a:pt x="1065267" y="43832"/>
                    <a:pt x="1065267" y="97901"/>
                  </a:cubicBezTo>
                  <a:lnTo>
                    <a:pt x="1065267" y="244180"/>
                  </a:lnTo>
                  <a:cubicBezTo>
                    <a:pt x="1065267" y="298249"/>
                    <a:pt x="1021435" y="342081"/>
                    <a:pt x="967365" y="342081"/>
                  </a:cubicBezTo>
                  <a:lnTo>
                    <a:pt x="97901" y="342081"/>
                  </a:lnTo>
                  <a:cubicBezTo>
                    <a:pt x="43832" y="342081"/>
                    <a:pt x="0" y="298249"/>
                    <a:pt x="0" y="244180"/>
                  </a:cubicBezTo>
                  <a:lnTo>
                    <a:pt x="0" y="97901"/>
                  </a:lnTo>
                  <a:cubicBezTo>
                    <a:pt x="0" y="43832"/>
                    <a:pt x="43832" y="0"/>
                    <a:pt x="9790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292929">
                    <a:alpha val="100000"/>
                  </a:srgbClr>
                </a:gs>
                <a:gs pos="33333">
                  <a:srgbClr val="412069">
                    <a:alpha val="100000"/>
                  </a:srgbClr>
                </a:gs>
                <a:gs pos="66667">
                  <a:srgbClr val="7B47BD">
                    <a:alpha val="100000"/>
                  </a:srgbClr>
                </a:gs>
                <a:gs pos="100000">
                  <a:srgbClr val="6330A4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1065267" cy="3706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Osman Sadıqov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FrontEnd Developer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783229" y="3392605"/>
            <a:ext cx="3099028" cy="5661844"/>
            <a:chOff x="0" y="0"/>
            <a:chExt cx="530882" cy="96990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30882" cy="969907"/>
            </a:xfrm>
            <a:custGeom>
              <a:avLst/>
              <a:gdLst/>
              <a:ahLst/>
              <a:cxnLst/>
              <a:rect r="r" b="b" t="t" l="l"/>
              <a:pathLst>
                <a:path h="969907" w="530882">
                  <a:moveTo>
                    <a:pt x="124909" y="0"/>
                  </a:moveTo>
                  <a:lnTo>
                    <a:pt x="405973" y="0"/>
                  </a:lnTo>
                  <a:cubicBezTo>
                    <a:pt x="439101" y="0"/>
                    <a:pt x="470872" y="13160"/>
                    <a:pt x="494297" y="36585"/>
                  </a:cubicBezTo>
                  <a:cubicBezTo>
                    <a:pt x="517722" y="60010"/>
                    <a:pt x="530882" y="91781"/>
                    <a:pt x="530882" y="124909"/>
                  </a:cubicBezTo>
                  <a:lnTo>
                    <a:pt x="530882" y="844999"/>
                  </a:lnTo>
                  <a:cubicBezTo>
                    <a:pt x="530882" y="913984"/>
                    <a:pt x="474958" y="969907"/>
                    <a:pt x="405973" y="969907"/>
                  </a:cubicBezTo>
                  <a:lnTo>
                    <a:pt x="124909" y="969907"/>
                  </a:lnTo>
                  <a:cubicBezTo>
                    <a:pt x="55924" y="969907"/>
                    <a:pt x="0" y="913984"/>
                    <a:pt x="0" y="844999"/>
                  </a:cubicBezTo>
                  <a:lnTo>
                    <a:pt x="0" y="124909"/>
                  </a:lnTo>
                  <a:cubicBezTo>
                    <a:pt x="0" y="55924"/>
                    <a:pt x="55924" y="0"/>
                    <a:pt x="124909" y="0"/>
                  </a:cubicBezTo>
                  <a:close/>
                </a:path>
              </a:pathLst>
            </a:custGeom>
            <a:blipFill>
              <a:blip r:embed="rId9"/>
              <a:stretch>
                <a:fillRect l="-149220" t="-98468" r="-157002" b="-97995"/>
              </a:stretch>
            </a:blip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9783229" y="8231030"/>
            <a:ext cx="3118994" cy="1027270"/>
            <a:chOff x="0" y="0"/>
            <a:chExt cx="1077327" cy="35482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77327" cy="354828"/>
            </a:xfrm>
            <a:custGeom>
              <a:avLst/>
              <a:gdLst/>
              <a:ahLst/>
              <a:cxnLst/>
              <a:rect r="r" b="b" t="t" l="l"/>
              <a:pathLst>
                <a:path h="354828" w="1077327">
                  <a:moveTo>
                    <a:pt x="96805" y="0"/>
                  </a:moveTo>
                  <a:lnTo>
                    <a:pt x="980522" y="0"/>
                  </a:lnTo>
                  <a:cubicBezTo>
                    <a:pt x="1006196" y="0"/>
                    <a:pt x="1030819" y="10199"/>
                    <a:pt x="1048973" y="28354"/>
                  </a:cubicBezTo>
                  <a:cubicBezTo>
                    <a:pt x="1067128" y="46508"/>
                    <a:pt x="1077327" y="71131"/>
                    <a:pt x="1077327" y="96805"/>
                  </a:cubicBezTo>
                  <a:lnTo>
                    <a:pt x="1077327" y="258022"/>
                  </a:lnTo>
                  <a:cubicBezTo>
                    <a:pt x="1077327" y="283697"/>
                    <a:pt x="1067128" y="308320"/>
                    <a:pt x="1048973" y="326474"/>
                  </a:cubicBezTo>
                  <a:cubicBezTo>
                    <a:pt x="1030819" y="344629"/>
                    <a:pt x="1006196" y="354828"/>
                    <a:pt x="980522" y="354828"/>
                  </a:cubicBezTo>
                  <a:lnTo>
                    <a:pt x="96805" y="354828"/>
                  </a:lnTo>
                  <a:cubicBezTo>
                    <a:pt x="71131" y="354828"/>
                    <a:pt x="46508" y="344629"/>
                    <a:pt x="28354" y="326474"/>
                  </a:cubicBezTo>
                  <a:cubicBezTo>
                    <a:pt x="10199" y="308320"/>
                    <a:pt x="0" y="283697"/>
                    <a:pt x="0" y="258022"/>
                  </a:cubicBezTo>
                  <a:lnTo>
                    <a:pt x="0" y="96805"/>
                  </a:lnTo>
                  <a:cubicBezTo>
                    <a:pt x="0" y="71131"/>
                    <a:pt x="10199" y="46508"/>
                    <a:pt x="28354" y="28354"/>
                  </a:cubicBezTo>
                  <a:cubicBezTo>
                    <a:pt x="46508" y="10199"/>
                    <a:pt x="71131" y="0"/>
                    <a:pt x="9680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292929">
                    <a:alpha val="100000"/>
                  </a:srgbClr>
                </a:gs>
                <a:gs pos="33333">
                  <a:srgbClr val="412069">
                    <a:alpha val="100000"/>
                  </a:srgbClr>
                </a:gs>
                <a:gs pos="66667">
                  <a:srgbClr val="7B47BD">
                    <a:alpha val="100000"/>
                  </a:srgbClr>
                </a:gs>
                <a:gs pos="100000">
                  <a:srgbClr val="6330A4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1077327" cy="383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Rafael Qurbanov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Full-Stack developer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5575642" y="3392605"/>
            <a:ext cx="3099028" cy="5602395"/>
            <a:chOff x="0" y="0"/>
            <a:chExt cx="530882" cy="95972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30882" cy="959723"/>
            </a:xfrm>
            <a:custGeom>
              <a:avLst/>
              <a:gdLst/>
              <a:ahLst/>
              <a:cxnLst/>
              <a:rect r="r" b="b" t="t" l="l"/>
              <a:pathLst>
                <a:path h="959723" w="530882">
                  <a:moveTo>
                    <a:pt x="124909" y="0"/>
                  </a:moveTo>
                  <a:lnTo>
                    <a:pt x="405973" y="0"/>
                  </a:lnTo>
                  <a:cubicBezTo>
                    <a:pt x="439101" y="0"/>
                    <a:pt x="470872" y="13160"/>
                    <a:pt x="494297" y="36585"/>
                  </a:cubicBezTo>
                  <a:cubicBezTo>
                    <a:pt x="517722" y="60010"/>
                    <a:pt x="530882" y="91781"/>
                    <a:pt x="530882" y="124909"/>
                  </a:cubicBezTo>
                  <a:lnTo>
                    <a:pt x="530882" y="834815"/>
                  </a:lnTo>
                  <a:cubicBezTo>
                    <a:pt x="530882" y="903800"/>
                    <a:pt x="474958" y="959723"/>
                    <a:pt x="405973" y="959723"/>
                  </a:cubicBezTo>
                  <a:lnTo>
                    <a:pt x="124909" y="959723"/>
                  </a:lnTo>
                  <a:cubicBezTo>
                    <a:pt x="91781" y="959723"/>
                    <a:pt x="60010" y="946564"/>
                    <a:pt x="36585" y="923139"/>
                  </a:cubicBezTo>
                  <a:cubicBezTo>
                    <a:pt x="13160" y="899714"/>
                    <a:pt x="0" y="867943"/>
                    <a:pt x="0" y="834815"/>
                  </a:cubicBezTo>
                  <a:lnTo>
                    <a:pt x="0" y="124909"/>
                  </a:lnTo>
                  <a:cubicBezTo>
                    <a:pt x="0" y="55924"/>
                    <a:pt x="55924" y="0"/>
                    <a:pt x="124909" y="0"/>
                  </a:cubicBezTo>
                  <a:close/>
                </a:path>
              </a:pathLst>
            </a:custGeom>
            <a:blipFill>
              <a:blip r:embed="rId10"/>
              <a:stretch>
                <a:fillRect l="-93970" t="-80049" r="-114432" b="0"/>
              </a:stretch>
            </a:blip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5575642" y="8231030"/>
            <a:ext cx="3099028" cy="1027270"/>
            <a:chOff x="0" y="0"/>
            <a:chExt cx="1070430" cy="35482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70430" cy="354828"/>
            </a:xfrm>
            <a:custGeom>
              <a:avLst/>
              <a:gdLst/>
              <a:ahLst/>
              <a:cxnLst/>
              <a:rect r="r" b="b" t="t" l="l"/>
              <a:pathLst>
                <a:path h="354828" w="1070430">
                  <a:moveTo>
                    <a:pt x="97429" y="0"/>
                  </a:moveTo>
                  <a:lnTo>
                    <a:pt x="973002" y="0"/>
                  </a:lnTo>
                  <a:cubicBezTo>
                    <a:pt x="1026810" y="0"/>
                    <a:pt x="1070430" y="43620"/>
                    <a:pt x="1070430" y="97429"/>
                  </a:cubicBezTo>
                  <a:lnTo>
                    <a:pt x="1070430" y="257399"/>
                  </a:lnTo>
                  <a:cubicBezTo>
                    <a:pt x="1070430" y="311207"/>
                    <a:pt x="1026810" y="354828"/>
                    <a:pt x="973002" y="354828"/>
                  </a:cubicBezTo>
                  <a:lnTo>
                    <a:pt x="97429" y="354828"/>
                  </a:lnTo>
                  <a:cubicBezTo>
                    <a:pt x="43620" y="354828"/>
                    <a:pt x="0" y="311207"/>
                    <a:pt x="0" y="257399"/>
                  </a:cubicBezTo>
                  <a:lnTo>
                    <a:pt x="0" y="97429"/>
                  </a:lnTo>
                  <a:cubicBezTo>
                    <a:pt x="0" y="43620"/>
                    <a:pt x="43620" y="0"/>
                    <a:pt x="97429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292929">
                    <a:alpha val="100000"/>
                  </a:srgbClr>
                </a:gs>
                <a:gs pos="33333">
                  <a:srgbClr val="412069">
                    <a:alpha val="100000"/>
                  </a:srgbClr>
                </a:gs>
                <a:gs pos="66667">
                  <a:srgbClr val="7B47BD">
                    <a:alpha val="100000"/>
                  </a:srgbClr>
                </a:gs>
                <a:gs pos="100000">
                  <a:srgbClr val="6330A4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1070430" cy="383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Elgün Şükürov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AI/ML Engineer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196799" y="3312329"/>
            <a:ext cx="3099028" cy="5602395"/>
            <a:chOff x="0" y="0"/>
            <a:chExt cx="530882" cy="95972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30882" cy="959723"/>
            </a:xfrm>
            <a:custGeom>
              <a:avLst/>
              <a:gdLst/>
              <a:ahLst/>
              <a:cxnLst/>
              <a:rect r="r" b="b" t="t" l="l"/>
              <a:pathLst>
                <a:path h="959723" w="530882">
                  <a:moveTo>
                    <a:pt x="124909" y="0"/>
                  </a:moveTo>
                  <a:lnTo>
                    <a:pt x="405973" y="0"/>
                  </a:lnTo>
                  <a:cubicBezTo>
                    <a:pt x="439101" y="0"/>
                    <a:pt x="470872" y="13160"/>
                    <a:pt x="494297" y="36585"/>
                  </a:cubicBezTo>
                  <a:cubicBezTo>
                    <a:pt x="517722" y="60010"/>
                    <a:pt x="530882" y="91781"/>
                    <a:pt x="530882" y="124909"/>
                  </a:cubicBezTo>
                  <a:lnTo>
                    <a:pt x="530882" y="834815"/>
                  </a:lnTo>
                  <a:cubicBezTo>
                    <a:pt x="530882" y="903800"/>
                    <a:pt x="474958" y="959723"/>
                    <a:pt x="405973" y="959723"/>
                  </a:cubicBezTo>
                  <a:lnTo>
                    <a:pt x="124909" y="959723"/>
                  </a:lnTo>
                  <a:cubicBezTo>
                    <a:pt x="91781" y="959723"/>
                    <a:pt x="60010" y="946564"/>
                    <a:pt x="36585" y="923139"/>
                  </a:cubicBezTo>
                  <a:cubicBezTo>
                    <a:pt x="13160" y="899714"/>
                    <a:pt x="0" y="867943"/>
                    <a:pt x="0" y="834815"/>
                  </a:cubicBezTo>
                  <a:lnTo>
                    <a:pt x="0" y="124909"/>
                  </a:lnTo>
                  <a:cubicBezTo>
                    <a:pt x="0" y="55924"/>
                    <a:pt x="55924" y="0"/>
                    <a:pt x="124909" y="0"/>
                  </a:cubicBezTo>
                  <a:close/>
                </a:path>
              </a:pathLst>
            </a:custGeom>
            <a:blipFill>
              <a:blip r:embed="rId11"/>
              <a:stretch>
                <a:fillRect l="-18793" t="-21529" r="-18793" b="0"/>
              </a:stretch>
            </a:blip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230461" y="8231030"/>
            <a:ext cx="3031704" cy="1027270"/>
            <a:chOff x="0" y="0"/>
            <a:chExt cx="1047176" cy="35482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047176" cy="354828"/>
            </a:xfrm>
            <a:custGeom>
              <a:avLst/>
              <a:gdLst/>
              <a:ahLst/>
              <a:cxnLst/>
              <a:rect r="r" b="b" t="t" l="l"/>
              <a:pathLst>
                <a:path h="354828" w="1047176">
                  <a:moveTo>
                    <a:pt x="99592" y="0"/>
                  </a:moveTo>
                  <a:lnTo>
                    <a:pt x="947584" y="0"/>
                  </a:lnTo>
                  <a:cubicBezTo>
                    <a:pt x="973997" y="0"/>
                    <a:pt x="999329" y="10493"/>
                    <a:pt x="1018006" y="29170"/>
                  </a:cubicBezTo>
                  <a:cubicBezTo>
                    <a:pt x="1036683" y="47847"/>
                    <a:pt x="1047176" y="73179"/>
                    <a:pt x="1047176" y="99592"/>
                  </a:cubicBezTo>
                  <a:lnTo>
                    <a:pt x="1047176" y="255235"/>
                  </a:lnTo>
                  <a:cubicBezTo>
                    <a:pt x="1047176" y="310239"/>
                    <a:pt x="1002587" y="354828"/>
                    <a:pt x="947584" y="354828"/>
                  </a:cubicBezTo>
                  <a:lnTo>
                    <a:pt x="99592" y="354828"/>
                  </a:lnTo>
                  <a:cubicBezTo>
                    <a:pt x="44589" y="354828"/>
                    <a:pt x="0" y="310239"/>
                    <a:pt x="0" y="255235"/>
                  </a:cubicBezTo>
                  <a:lnTo>
                    <a:pt x="0" y="99592"/>
                  </a:lnTo>
                  <a:cubicBezTo>
                    <a:pt x="0" y="44589"/>
                    <a:pt x="44589" y="0"/>
                    <a:pt x="9959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292929">
                    <a:alpha val="100000"/>
                  </a:srgbClr>
                </a:gs>
                <a:gs pos="33333">
                  <a:srgbClr val="412069">
                    <a:alpha val="100000"/>
                  </a:srgbClr>
                </a:gs>
                <a:gs pos="66667">
                  <a:srgbClr val="7B47BD">
                    <a:alpha val="100000"/>
                  </a:srgbClr>
                </a:gs>
                <a:gs pos="100000">
                  <a:srgbClr val="6330A4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28575"/>
              <a:ext cx="1047176" cy="383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Ayan Mahmudova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UI/UX designer</a:t>
              </a: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6072991" y="1827815"/>
            <a:ext cx="6453745" cy="936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18"/>
              </a:lnSpc>
            </a:pPr>
            <a:r>
              <a:rPr lang="en-US" sz="8100" spc="-63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Komandamız: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93122" y="935901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136526">
            <a:off x="1058059" y="599698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136526">
            <a:off x="3894618" y="702568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85625">
            <a:off x="-1886996" y="8630212"/>
            <a:ext cx="12960476" cy="3985346"/>
          </a:xfrm>
          <a:custGeom>
            <a:avLst/>
            <a:gdLst/>
            <a:ahLst/>
            <a:cxnLst/>
            <a:rect r="r" b="b" t="t" l="l"/>
            <a:pathLst>
              <a:path h="3985346" w="12960476">
                <a:moveTo>
                  <a:pt x="0" y="0"/>
                </a:moveTo>
                <a:lnTo>
                  <a:pt x="12960476" y="0"/>
                </a:lnTo>
                <a:lnTo>
                  <a:pt x="12960476" y="3985347"/>
                </a:lnTo>
                <a:lnTo>
                  <a:pt x="0" y="3985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91829" y="6248108"/>
            <a:ext cx="2689461" cy="2635672"/>
          </a:xfrm>
          <a:custGeom>
            <a:avLst/>
            <a:gdLst/>
            <a:ahLst/>
            <a:cxnLst/>
            <a:rect r="r" b="b" t="t" l="l"/>
            <a:pathLst>
              <a:path h="2635672" w="2689461">
                <a:moveTo>
                  <a:pt x="0" y="0"/>
                </a:moveTo>
                <a:lnTo>
                  <a:pt x="2689461" y="0"/>
                </a:lnTo>
                <a:lnTo>
                  <a:pt x="2689461" y="2635672"/>
                </a:lnTo>
                <a:lnTo>
                  <a:pt x="0" y="2635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680477">
            <a:off x="5354530" y="8521804"/>
            <a:ext cx="1773509" cy="1738039"/>
          </a:xfrm>
          <a:custGeom>
            <a:avLst/>
            <a:gdLst/>
            <a:ahLst/>
            <a:cxnLst/>
            <a:rect r="r" b="b" t="t" l="l"/>
            <a:pathLst>
              <a:path h="1738039" w="1773509">
                <a:moveTo>
                  <a:pt x="0" y="0"/>
                </a:moveTo>
                <a:lnTo>
                  <a:pt x="1773510" y="0"/>
                </a:lnTo>
                <a:lnTo>
                  <a:pt x="1773510" y="1738040"/>
                </a:lnTo>
                <a:lnTo>
                  <a:pt x="0" y="1738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42523" y="4252390"/>
            <a:ext cx="15516777" cy="1204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22"/>
              </a:lnSpc>
            </a:pPr>
            <a:r>
              <a:rPr lang="en-US" sz="9800" spc="-76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Diqqətiniz üçün təşəkkürlər!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183136" y="7605835"/>
            <a:ext cx="188441" cy="188441"/>
          </a:xfrm>
          <a:custGeom>
            <a:avLst/>
            <a:gdLst/>
            <a:ahLst/>
            <a:cxnLst/>
            <a:rect r="r" b="b" t="t" l="l"/>
            <a:pathLst>
              <a:path h="188441" w="188441">
                <a:moveTo>
                  <a:pt x="0" y="0"/>
                </a:moveTo>
                <a:lnTo>
                  <a:pt x="188440" y="0"/>
                </a:lnTo>
                <a:lnTo>
                  <a:pt x="188440" y="188440"/>
                </a:lnTo>
                <a:lnTo>
                  <a:pt x="0" y="18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1161338"/>
            <a:ext cx="3334700" cy="742405"/>
            <a:chOff x="0" y="0"/>
            <a:chExt cx="1151834" cy="2564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893122" y="1307103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381888" y="1359059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3"/>
                </a:lnTo>
                <a:lnTo>
                  <a:pt x="0" y="306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220398" y="7737125"/>
            <a:ext cx="6830244" cy="1770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3415" b="true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Əlaqə</a:t>
            </a:r>
            <a:r>
              <a:rPr lang="en-US" sz="341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 : +99477814-1234</a:t>
            </a:r>
          </a:p>
          <a:p>
            <a:pPr algn="ctr">
              <a:lnSpc>
                <a:spcPts val="4781"/>
              </a:lnSpc>
            </a:pPr>
            <a:r>
              <a:rPr lang="en-US" sz="3415" b="true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E-poçt</a:t>
            </a:r>
            <a:r>
              <a:rPr lang="en-US" sz="3415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 : info@sentryai.tech</a:t>
            </a:r>
          </a:p>
          <a:p>
            <a:pPr algn="ctr">
              <a:lnSpc>
                <a:spcPts val="4781"/>
              </a:lnSpc>
              <a:spcBef>
                <a:spcPct val="0"/>
              </a:spcBef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2139627" y="-293232"/>
            <a:ext cx="6699446" cy="3651544"/>
          </a:xfrm>
          <a:custGeom>
            <a:avLst/>
            <a:gdLst/>
            <a:ahLst/>
            <a:cxnLst/>
            <a:rect r="r" b="b" t="t" l="l"/>
            <a:pathLst>
              <a:path h="3651544" w="6699446">
                <a:moveTo>
                  <a:pt x="0" y="0"/>
                </a:moveTo>
                <a:lnTo>
                  <a:pt x="6699446" y="0"/>
                </a:lnTo>
                <a:lnTo>
                  <a:pt x="6699446" y="3651544"/>
                </a:lnTo>
                <a:lnTo>
                  <a:pt x="0" y="3651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136526">
            <a:off x="-1616520" y="4304625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136526">
            <a:off x="1058059" y="599698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136526">
            <a:off x="3894618" y="702568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85625">
            <a:off x="-1886996" y="8630212"/>
            <a:ext cx="12960476" cy="3985346"/>
          </a:xfrm>
          <a:custGeom>
            <a:avLst/>
            <a:gdLst/>
            <a:ahLst/>
            <a:cxnLst/>
            <a:rect r="r" b="b" t="t" l="l"/>
            <a:pathLst>
              <a:path h="3985346" w="12960476">
                <a:moveTo>
                  <a:pt x="0" y="0"/>
                </a:moveTo>
                <a:lnTo>
                  <a:pt x="12960476" y="0"/>
                </a:lnTo>
                <a:lnTo>
                  <a:pt x="12960476" y="3985347"/>
                </a:lnTo>
                <a:lnTo>
                  <a:pt x="0" y="3985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853731" y="6602772"/>
            <a:ext cx="2327559" cy="2281008"/>
          </a:xfrm>
          <a:custGeom>
            <a:avLst/>
            <a:gdLst/>
            <a:ahLst/>
            <a:cxnLst/>
            <a:rect r="r" b="b" t="t" l="l"/>
            <a:pathLst>
              <a:path h="2281008" w="2327559">
                <a:moveTo>
                  <a:pt x="0" y="0"/>
                </a:moveTo>
                <a:lnTo>
                  <a:pt x="2327559" y="0"/>
                </a:lnTo>
                <a:lnTo>
                  <a:pt x="2327559" y="2281008"/>
                </a:lnTo>
                <a:lnTo>
                  <a:pt x="0" y="2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680477">
            <a:off x="5354530" y="8521804"/>
            <a:ext cx="1773509" cy="1738039"/>
          </a:xfrm>
          <a:custGeom>
            <a:avLst/>
            <a:gdLst/>
            <a:ahLst/>
            <a:cxnLst/>
            <a:rect r="r" b="b" t="t" l="l"/>
            <a:pathLst>
              <a:path h="1738039" w="1773509">
                <a:moveTo>
                  <a:pt x="0" y="0"/>
                </a:moveTo>
                <a:lnTo>
                  <a:pt x="1773510" y="0"/>
                </a:lnTo>
                <a:lnTo>
                  <a:pt x="1773510" y="1738040"/>
                </a:lnTo>
                <a:lnTo>
                  <a:pt x="0" y="1738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209485">
            <a:off x="17306374" y="838592"/>
            <a:ext cx="340546" cy="333735"/>
          </a:xfrm>
          <a:custGeom>
            <a:avLst/>
            <a:gdLst/>
            <a:ahLst/>
            <a:cxnLst/>
            <a:rect r="r" b="b" t="t" l="l"/>
            <a:pathLst>
              <a:path h="333735" w="340546">
                <a:moveTo>
                  <a:pt x="0" y="0"/>
                </a:moveTo>
                <a:lnTo>
                  <a:pt x="340547" y="0"/>
                </a:lnTo>
                <a:lnTo>
                  <a:pt x="340547" y="333735"/>
                </a:lnTo>
                <a:lnTo>
                  <a:pt x="0" y="3337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16370" y="3960796"/>
            <a:ext cx="3409072" cy="1312329"/>
            <a:chOff x="0" y="0"/>
            <a:chExt cx="1177522" cy="4532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77522" cy="453290"/>
            </a:xfrm>
            <a:custGeom>
              <a:avLst/>
              <a:gdLst/>
              <a:ahLst/>
              <a:cxnLst/>
              <a:rect r="r" b="b" t="t" l="l"/>
              <a:pathLst>
                <a:path h="453290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2928"/>
                  </a:lnTo>
                  <a:cubicBezTo>
                    <a:pt x="1177522" y="399402"/>
                    <a:pt x="1123635" y="453290"/>
                    <a:pt x="1057161" y="453290"/>
                  </a:cubicBezTo>
                  <a:lnTo>
                    <a:pt x="120362" y="453290"/>
                  </a:lnTo>
                  <a:cubicBezTo>
                    <a:pt x="88440" y="453290"/>
                    <a:pt x="57825" y="440609"/>
                    <a:pt x="35253" y="418036"/>
                  </a:cubicBezTo>
                  <a:cubicBezTo>
                    <a:pt x="12681" y="395464"/>
                    <a:pt x="0" y="364850"/>
                    <a:pt x="0" y="332928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8000"/>
                  </a:srgbClr>
                </a:gs>
                <a:gs pos="33333">
                  <a:srgbClr val="FFFFFF">
                    <a:alpha val="12000"/>
                  </a:srgbClr>
                </a:gs>
                <a:gs pos="66667">
                  <a:srgbClr val="FFFFFF">
                    <a:alpha val="12000"/>
                  </a:srgbClr>
                </a:gs>
                <a:gs pos="100000">
                  <a:srgbClr val="FFFFFF">
                    <a:alpha val="183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60000"/>
                    </a:srgbClr>
                  </a:gs>
                  <a:gs pos="25000">
                    <a:srgbClr val="958B96">
                      <a:alpha val="60000"/>
                    </a:srgbClr>
                  </a:gs>
                  <a:gs pos="50000">
                    <a:srgbClr val="EEF1FF">
                      <a:alpha val="60000"/>
                    </a:srgbClr>
                  </a:gs>
                  <a:gs pos="75000">
                    <a:srgbClr val="968B96">
                      <a:alpha val="60000"/>
                    </a:srgbClr>
                  </a:gs>
                  <a:gs pos="100000">
                    <a:srgbClr val="EEF1FF">
                      <a:alpha val="6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1177522" cy="4818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416370" y="4370944"/>
            <a:ext cx="3409072" cy="5584568"/>
            <a:chOff x="0" y="0"/>
            <a:chExt cx="1177522" cy="192895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292929">
                    <a:alpha val="100000"/>
                  </a:srgbClr>
                </a:gs>
                <a:gs pos="33333">
                  <a:srgbClr val="412069">
                    <a:alpha val="100000"/>
                  </a:srgbClr>
                </a:gs>
                <a:gs pos="66667">
                  <a:srgbClr val="7B47BD">
                    <a:alpha val="100000"/>
                  </a:srgbClr>
                </a:gs>
                <a:gs pos="100000">
                  <a:srgbClr val="6330A4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177522" cy="1967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Mövcud sistemlər müasir və mürəkkəb fırıldaqçılıq ssenarilərinə qarşı effektsizdir, çünki yalnız öncədən müəyyən edilmiş limitlərlə işləyir.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28700" y="790135"/>
            <a:ext cx="3334700" cy="742405"/>
            <a:chOff x="0" y="0"/>
            <a:chExt cx="1151834" cy="25643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381888" y="987856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4"/>
                </a:lnTo>
                <a:lnTo>
                  <a:pt x="0" y="306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5416140" y="3995522"/>
            <a:ext cx="3409072" cy="1329647"/>
            <a:chOff x="0" y="0"/>
            <a:chExt cx="1177522" cy="45927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77522" cy="459271"/>
            </a:xfrm>
            <a:custGeom>
              <a:avLst/>
              <a:gdLst/>
              <a:ahLst/>
              <a:cxnLst/>
              <a:rect r="r" b="b" t="t" l="l"/>
              <a:pathLst>
                <a:path h="459271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8910"/>
                  </a:lnTo>
                  <a:cubicBezTo>
                    <a:pt x="1177522" y="370832"/>
                    <a:pt x="1164841" y="401446"/>
                    <a:pt x="1142269" y="424018"/>
                  </a:cubicBezTo>
                  <a:cubicBezTo>
                    <a:pt x="1119697" y="446591"/>
                    <a:pt x="1089083" y="459271"/>
                    <a:pt x="1057161" y="459271"/>
                  </a:cubicBezTo>
                  <a:lnTo>
                    <a:pt x="120362" y="459271"/>
                  </a:lnTo>
                  <a:cubicBezTo>
                    <a:pt x="88440" y="459271"/>
                    <a:pt x="57825" y="446591"/>
                    <a:pt x="35253" y="424018"/>
                  </a:cubicBezTo>
                  <a:cubicBezTo>
                    <a:pt x="12681" y="401446"/>
                    <a:pt x="0" y="370832"/>
                    <a:pt x="0" y="338910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8000"/>
                  </a:srgbClr>
                </a:gs>
                <a:gs pos="33333">
                  <a:srgbClr val="FFFFFF">
                    <a:alpha val="12000"/>
                  </a:srgbClr>
                </a:gs>
                <a:gs pos="66667">
                  <a:srgbClr val="FFFFFF">
                    <a:alpha val="12000"/>
                  </a:srgbClr>
                </a:gs>
                <a:gs pos="100000">
                  <a:srgbClr val="FFFFFF">
                    <a:alpha val="183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60000"/>
                    </a:srgbClr>
                  </a:gs>
                  <a:gs pos="25000">
                    <a:srgbClr val="958B96">
                      <a:alpha val="60000"/>
                    </a:srgbClr>
                  </a:gs>
                  <a:gs pos="50000">
                    <a:srgbClr val="EEF1FF">
                      <a:alpha val="60000"/>
                    </a:srgbClr>
                  </a:gs>
                  <a:gs pos="75000">
                    <a:srgbClr val="968B96">
                      <a:alpha val="60000"/>
                    </a:srgbClr>
                  </a:gs>
                  <a:gs pos="100000">
                    <a:srgbClr val="EEF1FF">
                      <a:alpha val="6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1177522" cy="487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5416140" y="4370944"/>
            <a:ext cx="3409072" cy="5584568"/>
            <a:chOff x="0" y="0"/>
            <a:chExt cx="1177522" cy="192895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7D4FF">
                    <a:alpha val="100000"/>
                  </a:srgbClr>
                </a:gs>
                <a:gs pos="33333">
                  <a:srgbClr val="E7D4FF">
                    <a:alpha val="100000"/>
                  </a:srgbClr>
                </a:gs>
                <a:gs pos="66667">
                  <a:srgbClr val="FFFFFF">
                    <a:alpha val="100000"/>
                  </a:srgbClr>
                </a:gs>
                <a:gs pos="100000">
                  <a:srgbClr val="E7D4FF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177522" cy="1967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Tranzaksiyaların 99.9%-nin normal olması fırıldaq hadisələrinin (0.1%) klassik alqoritmlər tərəfindən "görünməz" qalmasına səbəb olur.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415762" y="3995522"/>
            <a:ext cx="3409072" cy="1329647"/>
            <a:chOff x="0" y="0"/>
            <a:chExt cx="1177522" cy="45927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177522" cy="459271"/>
            </a:xfrm>
            <a:custGeom>
              <a:avLst/>
              <a:gdLst/>
              <a:ahLst/>
              <a:cxnLst/>
              <a:rect r="r" b="b" t="t" l="l"/>
              <a:pathLst>
                <a:path h="459271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8910"/>
                  </a:lnTo>
                  <a:cubicBezTo>
                    <a:pt x="1177522" y="370832"/>
                    <a:pt x="1164841" y="401446"/>
                    <a:pt x="1142269" y="424018"/>
                  </a:cubicBezTo>
                  <a:cubicBezTo>
                    <a:pt x="1119697" y="446591"/>
                    <a:pt x="1089083" y="459271"/>
                    <a:pt x="1057161" y="459271"/>
                  </a:cubicBezTo>
                  <a:lnTo>
                    <a:pt x="120362" y="459271"/>
                  </a:lnTo>
                  <a:cubicBezTo>
                    <a:pt x="88440" y="459271"/>
                    <a:pt x="57825" y="446591"/>
                    <a:pt x="35253" y="424018"/>
                  </a:cubicBezTo>
                  <a:cubicBezTo>
                    <a:pt x="12681" y="401446"/>
                    <a:pt x="0" y="370832"/>
                    <a:pt x="0" y="338910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8000"/>
                  </a:srgbClr>
                </a:gs>
                <a:gs pos="33333">
                  <a:srgbClr val="FFFFFF">
                    <a:alpha val="12000"/>
                  </a:srgbClr>
                </a:gs>
                <a:gs pos="66667">
                  <a:srgbClr val="FFFFFF">
                    <a:alpha val="12000"/>
                  </a:srgbClr>
                </a:gs>
                <a:gs pos="100000">
                  <a:srgbClr val="FFFFFF">
                    <a:alpha val="183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60000"/>
                    </a:srgbClr>
                  </a:gs>
                  <a:gs pos="25000">
                    <a:srgbClr val="958B96">
                      <a:alpha val="60000"/>
                    </a:srgbClr>
                  </a:gs>
                  <a:gs pos="50000">
                    <a:srgbClr val="EEF1FF">
                      <a:alpha val="60000"/>
                    </a:srgbClr>
                  </a:gs>
                  <a:gs pos="75000">
                    <a:srgbClr val="968B96">
                      <a:alpha val="60000"/>
                    </a:srgbClr>
                  </a:gs>
                  <a:gs pos="100000">
                    <a:srgbClr val="EEF1FF">
                      <a:alpha val="6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1177522" cy="487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415762" y="4370944"/>
            <a:ext cx="3409072" cy="5584568"/>
            <a:chOff x="0" y="0"/>
            <a:chExt cx="1177522" cy="192895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292929">
                    <a:alpha val="100000"/>
                  </a:srgbClr>
                </a:gs>
                <a:gs pos="33333">
                  <a:srgbClr val="412069">
                    <a:alpha val="100000"/>
                  </a:srgbClr>
                </a:gs>
                <a:gs pos="66667">
                  <a:srgbClr val="7B47BD">
                    <a:alpha val="100000"/>
                  </a:srgbClr>
                </a:gs>
                <a:gs pos="100000">
                  <a:srgbClr val="6330A4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1177522" cy="1957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Dəqiq analiz mexanizminin olmaması səbəbindən normal müştərilərin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kartları səhvən bloklanır,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bu da həm müştəri itkisinə, həm də əməliyyat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xərclərinə yol açır.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3415384" y="3995522"/>
            <a:ext cx="3409072" cy="1329647"/>
            <a:chOff x="0" y="0"/>
            <a:chExt cx="1177522" cy="45927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177522" cy="459271"/>
            </a:xfrm>
            <a:custGeom>
              <a:avLst/>
              <a:gdLst/>
              <a:ahLst/>
              <a:cxnLst/>
              <a:rect r="r" b="b" t="t" l="l"/>
              <a:pathLst>
                <a:path h="459271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8910"/>
                  </a:lnTo>
                  <a:cubicBezTo>
                    <a:pt x="1177522" y="370832"/>
                    <a:pt x="1164841" y="401446"/>
                    <a:pt x="1142269" y="424018"/>
                  </a:cubicBezTo>
                  <a:cubicBezTo>
                    <a:pt x="1119697" y="446591"/>
                    <a:pt x="1089083" y="459271"/>
                    <a:pt x="1057161" y="459271"/>
                  </a:cubicBezTo>
                  <a:lnTo>
                    <a:pt x="120362" y="459271"/>
                  </a:lnTo>
                  <a:cubicBezTo>
                    <a:pt x="88440" y="459271"/>
                    <a:pt x="57825" y="446591"/>
                    <a:pt x="35253" y="424018"/>
                  </a:cubicBezTo>
                  <a:cubicBezTo>
                    <a:pt x="12681" y="401446"/>
                    <a:pt x="0" y="370832"/>
                    <a:pt x="0" y="338910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8000"/>
                  </a:srgbClr>
                </a:gs>
                <a:gs pos="33333">
                  <a:srgbClr val="FFFFFF">
                    <a:alpha val="12000"/>
                  </a:srgbClr>
                </a:gs>
                <a:gs pos="66667">
                  <a:srgbClr val="FFFFFF">
                    <a:alpha val="12000"/>
                  </a:srgbClr>
                </a:gs>
                <a:gs pos="100000">
                  <a:srgbClr val="FFFFFF">
                    <a:alpha val="183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60000"/>
                    </a:srgbClr>
                  </a:gs>
                  <a:gs pos="25000">
                    <a:srgbClr val="958B96">
                      <a:alpha val="60000"/>
                    </a:srgbClr>
                  </a:gs>
                  <a:gs pos="50000">
                    <a:srgbClr val="EEF1FF">
                      <a:alpha val="60000"/>
                    </a:srgbClr>
                  </a:gs>
                  <a:gs pos="75000">
                    <a:srgbClr val="968B96">
                      <a:alpha val="60000"/>
                    </a:srgbClr>
                  </a:gs>
                  <a:gs pos="100000">
                    <a:srgbClr val="EEF1FF">
                      <a:alpha val="6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28575"/>
              <a:ext cx="1177522" cy="487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3415533" y="4370944"/>
            <a:ext cx="3409072" cy="5584568"/>
            <a:chOff x="0" y="0"/>
            <a:chExt cx="1177522" cy="192895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7D4FF">
                    <a:alpha val="100000"/>
                  </a:srgbClr>
                </a:gs>
                <a:gs pos="33333">
                  <a:srgbClr val="E7D4FF">
                    <a:alpha val="100000"/>
                  </a:srgbClr>
                </a:gs>
                <a:gs pos="66667">
                  <a:srgbClr val="FFFFFF">
                    <a:alpha val="100000"/>
                  </a:srgbClr>
                </a:gs>
                <a:gs pos="100000">
                  <a:srgbClr val="E7D4FF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1177522" cy="1967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Əksər sistemlər tranzaksiyaları real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vaxtda deyil, gecikmə ilə analiz edir. Bu isə fırıldaqçılıq baş verdikdən sonra reaksiya vermək deməkdir.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4062174" y="4678923"/>
            <a:ext cx="602453" cy="464577"/>
            <a:chOff x="0" y="0"/>
            <a:chExt cx="527009" cy="4064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527009" cy="406400"/>
            </a:xfrm>
            <a:custGeom>
              <a:avLst/>
              <a:gdLst/>
              <a:ahLst/>
              <a:cxnLst/>
              <a:rect r="r" b="b" t="t" l="l"/>
              <a:pathLst>
                <a:path h="406400" w="527009">
                  <a:moveTo>
                    <a:pt x="0" y="0"/>
                  </a:moveTo>
                  <a:lnTo>
                    <a:pt x="323809" y="0"/>
                  </a:lnTo>
                  <a:lnTo>
                    <a:pt x="527009" y="203200"/>
                  </a:lnTo>
                  <a:lnTo>
                    <a:pt x="32380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177800" y="-28575"/>
              <a:ext cx="273009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1535355" y="2364224"/>
            <a:ext cx="6668048" cy="1053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4"/>
              </a:lnSpc>
            </a:pPr>
            <a:r>
              <a:rPr lang="en-US" sz="8865" spc="-691" b="true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Problemlər: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893122" y="935901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659785" y="4603196"/>
            <a:ext cx="646361" cy="5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01.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628477" y="4603196"/>
            <a:ext cx="674043" cy="5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02.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629837" y="4603196"/>
            <a:ext cx="674489" cy="5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03.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3625143" y="4603196"/>
            <a:ext cx="683121" cy="5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04.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8040817" y="4678923"/>
            <a:ext cx="602453" cy="464577"/>
            <a:chOff x="0" y="0"/>
            <a:chExt cx="527009" cy="4064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27009" cy="406400"/>
            </a:xfrm>
            <a:custGeom>
              <a:avLst/>
              <a:gdLst/>
              <a:ahLst/>
              <a:cxnLst/>
              <a:rect r="r" b="b" t="t" l="l"/>
              <a:pathLst>
                <a:path h="406400" w="527009">
                  <a:moveTo>
                    <a:pt x="0" y="0"/>
                  </a:moveTo>
                  <a:lnTo>
                    <a:pt x="323809" y="0"/>
                  </a:lnTo>
                  <a:lnTo>
                    <a:pt x="527009" y="203200"/>
                  </a:lnTo>
                  <a:lnTo>
                    <a:pt x="32380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D62">
                <a:alpha val="71765"/>
              </a:srgbClr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177800" y="-28575"/>
              <a:ext cx="273009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2042400" y="4678923"/>
            <a:ext cx="602453" cy="464577"/>
            <a:chOff x="0" y="0"/>
            <a:chExt cx="527009" cy="4064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527009" cy="406400"/>
            </a:xfrm>
            <a:custGeom>
              <a:avLst/>
              <a:gdLst/>
              <a:ahLst/>
              <a:cxnLst/>
              <a:rect r="r" b="b" t="t" l="l"/>
              <a:pathLst>
                <a:path h="406400" w="527009">
                  <a:moveTo>
                    <a:pt x="0" y="0"/>
                  </a:moveTo>
                  <a:lnTo>
                    <a:pt x="323809" y="0"/>
                  </a:lnTo>
                  <a:lnTo>
                    <a:pt x="527009" y="203200"/>
                  </a:lnTo>
                  <a:lnTo>
                    <a:pt x="32380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177800" y="-28575"/>
              <a:ext cx="273009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6042022" y="4678923"/>
            <a:ext cx="602453" cy="464577"/>
            <a:chOff x="0" y="0"/>
            <a:chExt cx="527009" cy="4064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527009" cy="406400"/>
            </a:xfrm>
            <a:custGeom>
              <a:avLst/>
              <a:gdLst/>
              <a:ahLst/>
              <a:cxnLst/>
              <a:rect r="r" b="b" t="t" l="l"/>
              <a:pathLst>
                <a:path h="406400" w="527009">
                  <a:moveTo>
                    <a:pt x="0" y="0"/>
                  </a:moveTo>
                  <a:lnTo>
                    <a:pt x="323809" y="0"/>
                  </a:lnTo>
                  <a:lnTo>
                    <a:pt x="527009" y="203200"/>
                  </a:lnTo>
                  <a:lnTo>
                    <a:pt x="32380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D62">
                <a:alpha val="71765"/>
              </a:srgbClr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177800" y="-28575"/>
              <a:ext cx="273009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92929">
                <a:alpha val="100000"/>
              </a:srgbClr>
            </a:gs>
            <a:gs pos="33333">
              <a:srgbClr val="412069">
                <a:alpha val="100000"/>
              </a:srgbClr>
            </a:gs>
            <a:gs pos="66667">
              <a:srgbClr val="7B47BD">
                <a:alpha val="100000"/>
              </a:srgbClr>
            </a:gs>
            <a:gs pos="100000">
              <a:srgbClr val="6330A4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300898">
            <a:off x="13265085" y="-3357788"/>
            <a:ext cx="7988430" cy="7978445"/>
          </a:xfrm>
          <a:custGeom>
            <a:avLst/>
            <a:gdLst/>
            <a:ahLst/>
            <a:cxnLst/>
            <a:rect r="r" b="b" t="t" l="l"/>
            <a:pathLst>
              <a:path h="7978445" w="7988430">
                <a:moveTo>
                  <a:pt x="0" y="0"/>
                </a:moveTo>
                <a:lnTo>
                  <a:pt x="7988430" y="0"/>
                </a:lnTo>
                <a:lnTo>
                  <a:pt x="7988430" y="7978445"/>
                </a:lnTo>
                <a:lnTo>
                  <a:pt x="0" y="7978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10184">
            <a:off x="-499619" y="6153919"/>
            <a:ext cx="21781675" cy="6697865"/>
          </a:xfrm>
          <a:custGeom>
            <a:avLst/>
            <a:gdLst/>
            <a:ahLst/>
            <a:cxnLst/>
            <a:rect r="r" b="b" t="t" l="l"/>
            <a:pathLst>
              <a:path h="6697865" w="21781675">
                <a:moveTo>
                  <a:pt x="0" y="0"/>
                </a:moveTo>
                <a:lnTo>
                  <a:pt x="21781675" y="0"/>
                </a:lnTo>
                <a:lnTo>
                  <a:pt x="21781675" y="6697865"/>
                </a:lnTo>
                <a:lnTo>
                  <a:pt x="0" y="66978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69294">
            <a:off x="-506913" y="8527471"/>
            <a:ext cx="1901670" cy="1863637"/>
          </a:xfrm>
          <a:custGeom>
            <a:avLst/>
            <a:gdLst/>
            <a:ahLst/>
            <a:cxnLst/>
            <a:rect r="r" b="b" t="t" l="l"/>
            <a:pathLst>
              <a:path h="1863637" w="1901670">
                <a:moveTo>
                  <a:pt x="0" y="0"/>
                </a:moveTo>
                <a:lnTo>
                  <a:pt x="1901670" y="0"/>
                </a:lnTo>
                <a:lnTo>
                  <a:pt x="1901670" y="1863637"/>
                </a:lnTo>
                <a:lnTo>
                  <a:pt x="0" y="1863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976286">
            <a:off x="15429462" y="8527877"/>
            <a:ext cx="1220423" cy="1196015"/>
          </a:xfrm>
          <a:custGeom>
            <a:avLst/>
            <a:gdLst/>
            <a:ahLst/>
            <a:cxnLst/>
            <a:rect r="r" b="b" t="t" l="l"/>
            <a:pathLst>
              <a:path h="1196015" w="1220423">
                <a:moveTo>
                  <a:pt x="0" y="0"/>
                </a:moveTo>
                <a:lnTo>
                  <a:pt x="1220423" y="0"/>
                </a:lnTo>
                <a:lnTo>
                  <a:pt x="1220423" y="1196015"/>
                </a:lnTo>
                <a:lnTo>
                  <a:pt x="0" y="1196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81772" y="2423770"/>
            <a:ext cx="13920543" cy="931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8000" spc="-62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Bizim yaratdığımız</a:t>
            </a:r>
            <a:r>
              <a:rPr lang="en-US" b="true" sz="8000" spc="-624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b="true" sz="8000" spc="-624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C3A8E7">
                        <a:alpha val="100000"/>
                      </a:srgbClr>
                    </a:gs>
                  </a:gsLst>
                  <a:lin ang="2700000"/>
                </a:gradFill>
                <a:latin typeface="Arimo Bold"/>
                <a:ea typeface="Arimo Bold"/>
                <a:cs typeface="Arimo Bold"/>
                <a:sym typeface="Arimo Bold"/>
              </a:rPr>
              <a:t>imkanlar</a:t>
            </a:r>
            <a:r>
              <a:rPr lang="en-US" b="true" sz="8000" spc="-624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28700" y="790135"/>
            <a:ext cx="3334700" cy="742405"/>
            <a:chOff x="0" y="0"/>
            <a:chExt cx="1151834" cy="2564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7700"/>
                  </a:srgbClr>
                </a:gs>
                <a:gs pos="33333">
                  <a:srgbClr val="FFFFFF">
                    <a:alpha val="11800"/>
                  </a:srgbClr>
                </a:gs>
                <a:gs pos="66667">
                  <a:srgbClr val="FFFFFF">
                    <a:alpha val="11800"/>
                  </a:srgbClr>
                </a:gs>
                <a:gs pos="100000">
                  <a:srgbClr val="FFFFFF">
                    <a:alpha val="17995"/>
                  </a:srgbClr>
                </a:gs>
              </a:gsLst>
              <a:lin ang="2700000"/>
            </a:gradFill>
            <a:ln w="19050" cap="rnd">
              <a:solidFill>
                <a:srgbClr val="FFFFFF">
                  <a:alpha val="58824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893122" y="935901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81888" y="987856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4"/>
                </a:lnTo>
                <a:lnTo>
                  <a:pt x="0" y="306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416370" y="3960796"/>
            <a:ext cx="3409072" cy="1312329"/>
            <a:chOff x="0" y="0"/>
            <a:chExt cx="1177522" cy="4532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77522" cy="453290"/>
            </a:xfrm>
            <a:custGeom>
              <a:avLst/>
              <a:gdLst/>
              <a:ahLst/>
              <a:cxnLst/>
              <a:rect r="r" b="b" t="t" l="l"/>
              <a:pathLst>
                <a:path h="453290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2928"/>
                  </a:lnTo>
                  <a:cubicBezTo>
                    <a:pt x="1177522" y="399402"/>
                    <a:pt x="1123635" y="453290"/>
                    <a:pt x="1057161" y="453290"/>
                  </a:cubicBezTo>
                  <a:lnTo>
                    <a:pt x="120362" y="453290"/>
                  </a:lnTo>
                  <a:cubicBezTo>
                    <a:pt x="88440" y="453290"/>
                    <a:pt x="57825" y="440609"/>
                    <a:pt x="35253" y="418036"/>
                  </a:cubicBezTo>
                  <a:cubicBezTo>
                    <a:pt x="12681" y="395464"/>
                    <a:pt x="0" y="364850"/>
                    <a:pt x="0" y="332928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  <a:ln w="19050" cap="rnd">
              <a:gradFill>
                <a:gsLst>
                  <a:gs pos="0">
                    <a:srgbClr val="EEF0FE">
                      <a:alpha val="30000"/>
                    </a:srgbClr>
                  </a:gs>
                  <a:gs pos="25000">
                    <a:srgbClr val="958B96">
                      <a:alpha val="30000"/>
                    </a:srgbClr>
                  </a:gs>
                  <a:gs pos="50000">
                    <a:srgbClr val="EEF1FF">
                      <a:alpha val="30000"/>
                    </a:srgbClr>
                  </a:gs>
                  <a:gs pos="75000">
                    <a:srgbClr val="968B96">
                      <a:alpha val="30000"/>
                    </a:srgbClr>
                  </a:gs>
                  <a:gs pos="100000">
                    <a:srgbClr val="EEF1FF">
                      <a:alpha val="3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1177522" cy="4818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16370" y="4370944"/>
            <a:ext cx="3409072" cy="5584568"/>
            <a:chOff x="0" y="0"/>
            <a:chExt cx="1177522" cy="192895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177522" cy="1967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Biz statik qaydalardan imtina edərək, hər bir tranzaksiyanın davranış patternini (Behavioral Analysis) analiz edən Random Forest modelini tətbiq edirik.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416140" y="3995522"/>
            <a:ext cx="3409072" cy="1329647"/>
            <a:chOff x="0" y="0"/>
            <a:chExt cx="1177522" cy="45927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77522" cy="459271"/>
            </a:xfrm>
            <a:custGeom>
              <a:avLst/>
              <a:gdLst/>
              <a:ahLst/>
              <a:cxnLst/>
              <a:rect r="r" b="b" t="t" l="l"/>
              <a:pathLst>
                <a:path h="459271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8910"/>
                  </a:lnTo>
                  <a:cubicBezTo>
                    <a:pt x="1177522" y="370832"/>
                    <a:pt x="1164841" y="401446"/>
                    <a:pt x="1142269" y="424018"/>
                  </a:cubicBezTo>
                  <a:cubicBezTo>
                    <a:pt x="1119697" y="446591"/>
                    <a:pt x="1089083" y="459271"/>
                    <a:pt x="1057161" y="459271"/>
                  </a:cubicBezTo>
                  <a:lnTo>
                    <a:pt x="120362" y="459271"/>
                  </a:lnTo>
                  <a:cubicBezTo>
                    <a:pt x="88440" y="459271"/>
                    <a:pt x="57825" y="446591"/>
                    <a:pt x="35253" y="424018"/>
                  </a:cubicBezTo>
                  <a:cubicBezTo>
                    <a:pt x="12681" y="401446"/>
                    <a:pt x="0" y="370832"/>
                    <a:pt x="0" y="338910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  <a:ln w="19050" cap="rnd">
              <a:gradFill>
                <a:gsLst>
                  <a:gs pos="0">
                    <a:srgbClr val="EEF0FE">
                      <a:alpha val="30000"/>
                    </a:srgbClr>
                  </a:gs>
                  <a:gs pos="25000">
                    <a:srgbClr val="958B96">
                      <a:alpha val="30000"/>
                    </a:srgbClr>
                  </a:gs>
                  <a:gs pos="50000">
                    <a:srgbClr val="EEF1FF">
                      <a:alpha val="30000"/>
                    </a:srgbClr>
                  </a:gs>
                  <a:gs pos="75000">
                    <a:srgbClr val="968B96">
                      <a:alpha val="30000"/>
                    </a:srgbClr>
                  </a:gs>
                  <a:gs pos="100000">
                    <a:srgbClr val="EEF1FF">
                      <a:alpha val="3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1177522" cy="487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5416140" y="4370944"/>
            <a:ext cx="3409072" cy="5584568"/>
            <a:chOff x="0" y="0"/>
            <a:chExt cx="1177522" cy="192895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7B2D9F">
                    <a:alpha val="100000"/>
                  </a:srgbClr>
                </a:gs>
                <a:gs pos="100000">
                  <a:srgbClr val="FDD82E">
                    <a:alpha val="100000"/>
                  </a:srgbClr>
                </a:gs>
              </a:gsLst>
              <a:lin ang="54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1177522" cy="1957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SMOTE texnologiyası vasitəsilə nadir fırıldaq hadisələrini süni şəkildə balanslaşdırırıq.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Bu, modelin fırıldaqları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aşkar etmə dərəcəsini (Recall) 95%+-ə qaldırır.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415762" y="3995522"/>
            <a:ext cx="3409072" cy="1329647"/>
            <a:chOff x="0" y="0"/>
            <a:chExt cx="1177522" cy="45927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77522" cy="459271"/>
            </a:xfrm>
            <a:custGeom>
              <a:avLst/>
              <a:gdLst/>
              <a:ahLst/>
              <a:cxnLst/>
              <a:rect r="r" b="b" t="t" l="l"/>
              <a:pathLst>
                <a:path h="459271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8910"/>
                  </a:lnTo>
                  <a:cubicBezTo>
                    <a:pt x="1177522" y="370832"/>
                    <a:pt x="1164841" y="401446"/>
                    <a:pt x="1142269" y="424018"/>
                  </a:cubicBezTo>
                  <a:cubicBezTo>
                    <a:pt x="1119697" y="446591"/>
                    <a:pt x="1089083" y="459271"/>
                    <a:pt x="1057161" y="459271"/>
                  </a:cubicBezTo>
                  <a:lnTo>
                    <a:pt x="120362" y="459271"/>
                  </a:lnTo>
                  <a:cubicBezTo>
                    <a:pt x="88440" y="459271"/>
                    <a:pt x="57825" y="446591"/>
                    <a:pt x="35253" y="424018"/>
                  </a:cubicBezTo>
                  <a:cubicBezTo>
                    <a:pt x="12681" y="401446"/>
                    <a:pt x="0" y="370832"/>
                    <a:pt x="0" y="338910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  <a:ln w="19050" cap="rnd">
              <a:gradFill>
                <a:gsLst>
                  <a:gs pos="0">
                    <a:srgbClr val="EEF0FE">
                      <a:alpha val="30000"/>
                    </a:srgbClr>
                  </a:gs>
                  <a:gs pos="25000">
                    <a:srgbClr val="958B96">
                      <a:alpha val="30000"/>
                    </a:srgbClr>
                  </a:gs>
                  <a:gs pos="50000">
                    <a:srgbClr val="EEF1FF">
                      <a:alpha val="30000"/>
                    </a:srgbClr>
                  </a:gs>
                  <a:gs pos="75000">
                    <a:srgbClr val="968B96">
                      <a:alpha val="30000"/>
                    </a:srgbClr>
                  </a:gs>
                  <a:gs pos="100000">
                    <a:srgbClr val="EEF1FF">
                      <a:alpha val="3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1177522" cy="487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415762" y="4370944"/>
            <a:ext cx="3409072" cy="5584568"/>
            <a:chOff x="0" y="0"/>
            <a:chExt cx="1177522" cy="1928957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1177522" cy="1957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Be Vietnam"/>
                  <a:ea typeface="Be Vietnam"/>
                  <a:cs typeface="Be Vietnam"/>
                  <a:sym typeface="Be Vietnam"/>
                </a:rPr>
                <a:t>Çoxşaxəli analiz metodumuz sayəsində normal müştəri davranışlarını fırıldaqdan dəqiqliklə ayırırıq, beləliklə "Səhv Həyəcan" (False Positive) nisbətini minimuma endiririk.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415384" y="3995522"/>
            <a:ext cx="3409072" cy="1329647"/>
            <a:chOff x="0" y="0"/>
            <a:chExt cx="1177522" cy="459271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177522" cy="459271"/>
            </a:xfrm>
            <a:custGeom>
              <a:avLst/>
              <a:gdLst/>
              <a:ahLst/>
              <a:cxnLst/>
              <a:rect r="r" b="b" t="t" l="l"/>
              <a:pathLst>
                <a:path h="459271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8910"/>
                  </a:lnTo>
                  <a:cubicBezTo>
                    <a:pt x="1177522" y="370832"/>
                    <a:pt x="1164841" y="401446"/>
                    <a:pt x="1142269" y="424018"/>
                  </a:cubicBezTo>
                  <a:cubicBezTo>
                    <a:pt x="1119697" y="446591"/>
                    <a:pt x="1089083" y="459271"/>
                    <a:pt x="1057161" y="459271"/>
                  </a:cubicBezTo>
                  <a:lnTo>
                    <a:pt x="120362" y="459271"/>
                  </a:lnTo>
                  <a:cubicBezTo>
                    <a:pt x="88440" y="459271"/>
                    <a:pt x="57825" y="446591"/>
                    <a:pt x="35253" y="424018"/>
                  </a:cubicBezTo>
                  <a:cubicBezTo>
                    <a:pt x="12681" y="401446"/>
                    <a:pt x="0" y="370832"/>
                    <a:pt x="0" y="338910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  <a:ln w="19050" cap="rnd">
              <a:gradFill>
                <a:gsLst>
                  <a:gs pos="0">
                    <a:srgbClr val="EEF0FE">
                      <a:alpha val="30000"/>
                    </a:srgbClr>
                  </a:gs>
                  <a:gs pos="25000">
                    <a:srgbClr val="958B96">
                      <a:alpha val="30000"/>
                    </a:srgbClr>
                  </a:gs>
                  <a:gs pos="50000">
                    <a:srgbClr val="EEF1FF">
                      <a:alpha val="30000"/>
                    </a:srgbClr>
                  </a:gs>
                  <a:gs pos="75000">
                    <a:srgbClr val="968B96">
                      <a:alpha val="30000"/>
                    </a:srgbClr>
                  </a:gs>
                  <a:gs pos="100000">
                    <a:srgbClr val="EEF1FF">
                      <a:alpha val="3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28575"/>
              <a:ext cx="1177522" cy="487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3415533" y="4370944"/>
            <a:ext cx="3409072" cy="5584568"/>
            <a:chOff x="0" y="0"/>
            <a:chExt cx="1177522" cy="1928957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28575"/>
              <a:ext cx="1177522" cy="1957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Bizim sistem tranzaksiya baş verdiyi anda (millisekundlar ərzində) qərar verir. Real-time API infrastrukturumuz sayəsində təhlükə pul müştərinin hesabından çıxmadan önlənir.</a:t>
              </a:r>
            </a:p>
          </p:txBody>
        </p:sp>
      </p:grpSp>
      <p:sp>
        <p:nvSpPr>
          <p:cNvPr name="TextBox 36" id="36"/>
          <p:cNvSpPr txBox="true"/>
          <p:nvPr/>
        </p:nvSpPr>
        <p:spPr>
          <a:xfrm rot="0">
            <a:off x="1659785" y="4603196"/>
            <a:ext cx="646361" cy="5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01.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628477" y="4603196"/>
            <a:ext cx="674043" cy="5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02.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629837" y="4603196"/>
            <a:ext cx="674489" cy="5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03.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625143" y="4603196"/>
            <a:ext cx="683121" cy="5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04.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4062174" y="4678923"/>
            <a:ext cx="602453" cy="464577"/>
            <a:chOff x="0" y="0"/>
            <a:chExt cx="527009" cy="4064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527009" cy="406400"/>
            </a:xfrm>
            <a:custGeom>
              <a:avLst/>
              <a:gdLst/>
              <a:ahLst/>
              <a:cxnLst/>
              <a:rect r="r" b="b" t="t" l="l"/>
              <a:pathLst>
                <a:path h="406400" w="527009">
                  <a:moveTo>
                    <a:pt x="0" y="0"/>
                  </a:moveTo>
                  <a:lnTo>
                    <a:pt x="323809" y="0"/>
                  </a:lnTo>
                  <a:lnTo>
                    <a:pt x="527009" y="203200"/>
                  </a:lnTo>
                  <a:lnTo>
                    <a:pt x="32380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177800" y="-28575"/>
              <a:ext cx="273009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8040817" y="4678923"/>
            <a:ext cx="602453" cy="464577"/>
            <a:chOff x="0" y="0"/>
            <a:chExt cx="527009" cy="4064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527009" cy="406400"/>
            </a:xfrm>
            <a:custGeom>
              <a:avLst/>
              <a:gdLst/>
              <a:ahLst/>
              <a:cxnLst/>
              <a:rect r="r" b="b" t="t" l="l"/>
              <a:pathLst>
                <a:path h="406400" w="527009">
                  <a:moveTo>
                    <a:pt x="0" y="0"/>
                  </a:moveTo>
                  <a:lnTo>
                    <a:pt x="323809" y="0"/>
                  </a:lnTo>
                  <a:lnTo>
                    <a:pt x="527009" y="203200"/>
                  </a:lnTo>
                  <a:lnTo>
                    <a:pt x="32380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177800" y="-28575"/>
              <a:ext cx="273009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2042400" y="4678923"/>
            <a:ext cx="602453" cy="464577"/>
            <a:chOff x="0" y="0"/>
            <a:chExt cx="527009" cy="4064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527009" cy="406400"/>
            </a:xfrm>
            <a:custGeom>
              <a:avLst/>
              <a:gdLst/>
              <a:ahLst/>
              <a:cxnLst/>
              <a:rect r="r" b="b" t="t" l="l"/>
              <a:pathLst>
                <a:path h="406400" w="527009">
                  <a:moveTo>
                    <a:pt x="0" y="0"/>
                  </a:moveTo>
                  <a:lnTo>
                    <a:pt x="323809" y="0"/>
                  </a:lnTo>
                  <a:lnTo>
                    <a:pt x="527009" y="203200"/>
                  </a:lnTo>
                  <a:lnTo>
                    <a:pt x="32380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177800" y="-28575"/>
              <a:ext cx="273009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6042022" y="4678923"/>
            <a:ext cx="602453" cy="464577"/>
            <a:chOff x="0" y="0"/>
            <a:chExt cx="527009" cy="4064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527009" cy="406400"/>
            </a:xfrm>
            <a:custGeom>
              <a:avLst/>
              <a:gdLst/>
              <a:ahLst/>
              <a:cxnLst/>
              <a:rect r="r" b="b" t="t" l="l"/>
              <a:pathLst>
                <a:path h="406400" w="527009">
                  <a:moveTo>
                    <a:pt x="0" y="0"/>
                  </a:moveTo>
                  <a:lnTo>
                    <a:pt x="323809" y="0"/>
                  </a:lnTo>
                  <a:lnTo>
                    <a:pt x="527009" y="203200"/>
                  </a:lnTo>
                  <a:lnTo>
                    <a:pt x="32380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177800" y="-28575"/>
              <a:ext cx="273009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92929">
                <a:alpha val="100000"/>
              </a:srgbClr>
            </a:gs>
            <a:gs pos="33333">
              <a:srgbClr val="412069">
                <a:alpha val="100000"/>
              </a:srgbClr>
            </a:gs>
            <a:gs pos="66667">
              <a:srgbClr val="7B47BD">
                <a:alpha val="100000"/>
              </a:srgbClr>
            </a:gs>
            <a:gs pos="100000">
              <a:srgbClr val="6330A4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407993">
            <a:off x="12314876" y="8193660"/>
            <a:ext cx="5008445" cy="5002184"/>
          </a:xfrm>
          <a:custGeom>
            <a:avLst/>
            <a:gdLst/>
            <a:ahLst/>
            <a:cxnLst/>
            <a:rect r="r" b="b" t="t" l="l"/>
            <a:pathLst>
              <a:path h="5002184" w="5008445">
                <a:moveTo>
                  <a:pt x="0" y="0"/>
                </a:moveTo>
                <a:lnTo>
                  <a:pt x="5008445" y="0"/>
                </a:lnTo>
                <a:lnTo>
                  <a:pt x="5008445" y="5002185"/>
                </a:lnTo>
                <a:lnTo>
                  <a:pt x="0" y="5002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5827">
            <a:off x="-41074" y="6938343"/>
            <a:ext cx="19866797" cy="4861426"/>
          </a:xfrm>
          <a:custGeom>
            <a:avLst/>
            <a:gdLst/>
            <a:ahLst/>
            <a:cxnLst/>
            <a:rect r="r" b="b" t="t" l="l"/>
            <a:pathLst>
              <a:path h="4861426" w="19866797">
                <a:moveTo>
                  <a:pt x="0" y="0"/>
                </a:moveTo>
                <a:lnTo>
                  <a:pt x="19866797" y="0"/>
                </a:lnTo>
                <a:lnTo>
                  <a:pt x="19866797" y="4861426"/>
                </a:lnTo>
                <a:lnTo>
                  <a:pt x="0" y="4861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-12831" r="0" b="-1283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790135"/>
            <a:ext cx="3334700" cy="742405"/>
            <a:chOff x="0" y="0"/>
            <a:chExt cx="1151834" cy="2564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81888" y="987856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4"/>
                </a:lnTo>
                <a:lnTo>
                  <a:pt x="0" y="306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81888" y="3437474"/>
            <a:ext cx="3409072" cy="1312329"/>
            <a:chOff x="0" y="0"/>
            <a:chExt cx="1177522" cy="4532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77522" cy="453290"/>
            </a:xfrm>
            <a:custGeom>
              <a:avLst/>
              <a:gdLst/>
              <a:ahLst/>
              <a:cxnLst/>
              <a:rect r="r" b="b" t="t" l="l"/>
              <a:pathLst>
                <a:path h="453290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2928"/>
                  </a:lnTo>
                  <a:cubicBezTo>
                    <a:pt x="1177522" y="399402"/>
                    <a:pt x="1123635" y="453290"/>
                    <a:pt x="1057161" y="453290"/>
                  </a:cubicBezTo>
                  <a:lnTo>
                    <a:pt x="120362" y="453290"/>
                  </a:lnTo>
                  <a:cubicBezTo>
                    <a:pt x="88440" y="453290"/>
                    <a:pt x="57825" y="440609"/>
                    <a:pt x="35253" y="418036"/>
                  </a:cubicBezTo>
                  <a:cubicBezTo>
                    <a:pt x="12681" y="395464"/>
                    <a:pt x="0" y="364850"/>
                    <a:pt x="0" y="332928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solidFill>
              <a:srgbClr val="6B1FAD">
                <a:alpha val="49804"/>
              </a:srgbClr>
            </a:solidFill>
            <a:ln w="19050" cap="rnd">
              <a:gradFill>
                <a:gsLst>
                  <a:gs pos="0">
                    <a:srgbClr val="EEF0FE">
                      <a:alpha val="50000"/>
                    </a:srgbClr>
                  </a:gs>
                  <a:gs pos="25000">
                    <a:srgbClr val="958B96">
                      <a:alpha val="50000"/>
                    </a:srgbClr>
                  </a:gs>
                  <a:gs pos="50000">
                    <a:srgbClr val="EEF1FF">
                      <a:alpha val="50000"/>
                    </a:srgbClr>
                  </a:gs>
                  <a:gs pos="75000">
                    <a:srgbClr val="968B96">
                      <a:alpha val="50000"/>
                    </a:srgbClr>
                  </a:gs>
                  <a:gs pos="100000">
                    <a:srgbClr val="EEF1FF">
                      <a:alpha val="5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177522" cy="4818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81888" y="3847622"/>
            <a:ext cx="3409072" cy="5584568"/>
            <a:chOff x="0" y="0"/>
            <a:chExt cx="1177522" cy="192895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C3A8E7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77522" cy="1967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  <a:p>
              <a:pPr algn="ctr">
                <a:lnSpc>
                  <a:spcPts val="2799"/>
                </a:lnSpc>
              </a:pPr>
              <a:r>
                <a:rPr lang="en-US" sz="1999" b="true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Regional Bazara Çıxış</a:t>
              </a:r>
            </a:p>
            <a:p>
              <a:pPr algn="ctr">
                <a:lnSpc>
                  <a:spcPts val="2799"/>
                </a:lnSpc>
              </a:pP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Azərbaycan daxilində qazanılan uğurlu modelin (Success Case)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Türkiyə, Mərkəzi Asiya (Qazaxıstan, Özbəkistan) və Gürcüstan kimi oxşar bank ekosisteminə malik regionlarda tətbiqi.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381659" y="3472200"/>
            <a:ext cx="3409072" cy="1329647"/>
            <a:chOff x="0" y="0"/>
            <a:chExt cx="1177522" cy="45927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77522" cy="459271"/>
            </a:xfrm>
            <a:custGeom>
              <a:avLst/>
              <a:gdLst/>
              <a:ahLst/>
              <a:cxnLst/>
              <a:rect r="r" b="b" t="t" l="l"/>
              <a:pathLst>
                <a:path h="459271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8910"/>
                  </a:lnTo>
                  <a:cubicBezTo>
                    <a:pt x="1177522" y="370832"/>
                    <a:pt x="1164841" y="401446"/>
                    <a:pt x="1142269" y="424018"/>
                  </a:cubicBezTo>
                  <a:cubicBezTo>
                    <a:pt x="1119697" y="446591"/>
                    <a:pt x="1089083" y="459271"/>
                    <a:pt x="1057161" y="459271"/>
                  </a:cubicBezTo>
                  <a:lnTo>
                    <a:pt x="120362" y="459271"/>
                  </a:lnTo>
                  <a:cubicBezTo>
                    <a:pt x="88440" y="459271"/>
                    <a:pt x="57825" y="446591"/>
                    <a:pt x="35253" y="424018"/>
                  </a:cubicBezTo>
                  <a:cubicBezTo>
                    <a:pt x="12681" y="401446"/>
                    <a:pt x="0" y="370832"/>
                    <a:pt x="0" y="338910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solidFill>
              <a:srgbClr val="6B1FAD">
                <a:alpha val="49804"/>
              </a:srgbClr>
            </a:solidFill>
            <a:ln w="19050" cap="rnd">
              <a:gradFill>
                <a:gsLst>
                  <a:gs pos="0">
                    <a:srgbClr val="EEF0FE">
                      <a:alpha val="50000"/>
                    </a:srgbClr>
                  </a:gs>
                  <a:gs pos="25000">
                    <a:srgbClr val="958B96">
                      <a:alpha val="50000"/>
                    </a:srgbClr>
                  </a:gs>
                  <a:gs pos="50000">
                    <a:srgbClr val="EEF1FF">
                      <a:alpha val="50000"/>
                    </a:srgbClr>
                  </a:gs>
                  <a:gs pos="75000">
                    <a:srgbClr val="968B96">
                      <a:alpha val="50000"/>
                    </a:srgbClr>
                  </a:gs>
                  <a:gs pos="100000">
                    <a:srgbClr val="EEF1FF">
                      <a:alpha val="5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1177522" cy="487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381659" y="3847622"/>
            <a:ext cx="3409072" cy="5584568"/>
            <a:chOff x="0" y="0"/>
            <a:chExt cx="1177522" cy="192895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7D4FF">
                    <a:alpha val="100000"/>
                  </a:srgbClr>
                </a:gs>
                <a:gs pos="33333">
                  <a:srgbClr val="E7D4FF">
                    <a:alpha val="100000"/>
                  </a:srgbClr>
                </a:gs>
                <a:gs pos="66667">
                  <a:srgbClr val="FFFFFF">
                    <a:alpha val="100000"/>
                  </a:srgbClr>
                </a:gs>
                <a:gs pos="100000">
                  <a:srgbClr val="E7D4FF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1177522" cy="1957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  <a:r>
                <a:rPr lang="en-US" sz="1899" b="true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Multispektral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true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Fırıldaqçılıq Təsbiti</a:t>
              </a: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Sistemin yalnız şirkət tranzaksiyaları üçün deyil, eyni zamanda e-ticarət platformaları (Trendyol, Amazon və s.) üçün "Ödəniş Təhlükəsizliyi" (Merchant Fraud Protection) modulunun hazırlanması</a:t>
              </a:r>
              <a:r>
                <a:rPr lang="en-US" b="true" sz="18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.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381281" y="3472200"/>
            <a:ext cx="3409072" cy="1329647"/>
            <a:chOff x="0" y="0"/>
            <a:chExt cx="1177522" cy="45927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77522" cy="459271"/>
            </a:xfrm>
            <a:custGeom>
              <a:avLst/>
              <a:gdLst/>
              <a:ahLst/>
              <a:cxnLst/>
              <a:rect r="r" b="b" t="t" l="l"/>
              <a:pathLst>
                <a:path h="459271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8910"/>
                  </a:lnTo>
                  <a:cubicBezTo>
                    <a:pt x="1177522" y="370832"/>
                    <a:pt x="1164841" y="401446"/>
                    <a:pt x="1142269" y="424018"/>
                  </a:cubicBezTo>
                  <a:cubicBezTo>
                    <a:pt x="1119697" y="446591"/>
                    <a:pt x="1089083" y="459271"/>
                    <a:pt x="1057161" y="459271"/>
                  </a:cubicBezTo>
                  <a:lnTo>
                    <a:pt x="120362" y="459271"/>
                  </a:lnTo>
                  <a:cubicBezTo>
                    <a:pt x="88440" y="459271"/>
                    <a:pt x="57825" y="446591"/>
                    <a:pt x="35253" y="424018"/>
                  </a:cubicBezTo>
                  <a:cubicBezTo>
                    <a:pt x="12681" y="401446"/>
                    <a:pt x="0" y="370832"/>
                    <a:pt x="0" y="338910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solidFill>
              <a:srgbClr val="6B1FAD">
                <a:alpha val="49804"/>
              </a:srgbClr>
            </a:solidFill>
            <a:ln w="19050" cap="rnd">
              <a:gradFill>
                <a:gsLst>
                  <a:gs pos="0">
                    <a:srgbClr val="EEF0FE">
                      <a:alpha val="50000"/>
                    </a:srgbClr>
                  </a:gs>
                  <a:gs pos="25000">
                    <a:srgbClr val="958B96">
                      <a:alpha val="50000"/>
                    </a:srgbClr>
                  </a:gs>
                  <a:gs pos="50000">
                    <a:srgbClr val="EEF1FF">
                      <a:alpha val="50000"/>
                    </a:srgbClr>
                  </a:gs>
                  <a:gs pos="75000">
                    <a:srgbClr val="968B96">
                      <a:alpha val="50000"/>
                    </a:srgbClr>
                  </a:gs>
                  <a:gs pos="100000">
                    <a:srgbClr val="EEF1FF">
                      <a:alpha val="5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1177522" cy="487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381281" y="3847622"/>
            <a:ext cx="3409072" cy="5584568"/>
            <a:chOff x="0" y="0"/>
            <a:chExt cx="1177522" cy="192895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C3A8E7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1177522" cy="1957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  <a:r>
                <a:rPr lang="en-US" sz="1899" b="true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Neyron Şəbəkələrin Təkmilləşdirilməsi</a:t>
              </a: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Mövcud Random Forest modelini "Deep Learning" (Dərin Öyrənmə) və "Recurrent Neural Networks" (RNN) ilə gücləndirərək, istifadəçilərin zaman daxilində dəyişən davranış vərdişlərini daha həssas analiz</a:t>
              </a:r>
              <a:r>
                <a:rPr lang="en-US" b="true" sz="18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 </a:t>
              </a:r>
              <a:r>
                <a:rPr lang="en-US" sz="18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etmək</a:t>
              </a:r>
              <a:r>
                <a:rPr lang="en-US" b="true" sz="18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3380903" y="3472200"/>
            <a:ext cx="3409072" cy="1329647"/>
            <a:chOff x="0" y="0"/>
            <a:chExt cx="1177522" cy="45927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177522" cy="459271"/>
            </a:xfrm>
            <a:custGeom>
              <a:avLst/>
              <a:gdLst/>
              <a:ahLst/>
              <a:cxnLst/>
              <a:rect r="r" b="b" t="t" l="l"/>
              <a:pathLst>
                <a:path h="459271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338910"/>
                  </a:lnTo>
                  <a:cubicBezTo>
                    <a:pt x="1177522" y="370832"/>
                    <a:pt x="1164841" y="401446"/>
                    <a:pt x="1142269" y="424018"/>
                  </a:cubicBezTo>
                  <a:cubicBezTo>
                    <a:pt x="1119697" y="446591"/>
                    <a:pt x="1089083" y="459271"/>
                    <a:pt x="1057161" y="459271"/>
                  </a:cubicBezTo>
                  <a:lnTo>
                    <a:pt x="120362" y="459271"/>
                  </a:lnTo>
                  <a:cubicBezTo>
                    <a:pt x="88440" y="459271"/>
                    <a:pt x="57825" y="446591"/>
                    <a:pt x="35253" y="424018"/>
                  </a:cubicBezTo>
                  <a:cubicBezTo>
                    <a:pt x="12681" y="401446"/>
                    <a:pt x="0" y="370832"/>
                    <a:pt x="0" y="338910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solidFill>
              <a:srgbClr val="6B1FAD">
                <a:alpha val="49804"/>
              </a:srgbClr>
            </a:solidFill>
            <a:ln w="19050" cap="rnd">
              <a:gradFill>
                <a:gsLst>
                  <a:gs pos="0">
                    <a:srgbClr val="EEF0FE">
                      <a:alpha val="50000"/>
                    </a:srgbClr>
                  </a:gs>
                  <a:gs pos="25000">
                    <a:srgbClr val="958B96">
                      <a:alpha val="50000"/>
                    </a:srgbClr>
                  </a:gs>
                  <a:gs pos="50000">
                    <a:srgbClr val="EEF1FF">
                      <a:alpha val="50000"/>
                    </a:srgbClr>
                  </a:gs>
                  <a:gs pos="75000">
                    <a:srgbClr val="968B96">
                      <a:alpha val="50000"/>
                    </a:srgbClr>
                  </a:gs>
                  <a:gs pos="100000">
                    <a:srgbClr val="EEF1FF">
                      <a:alpha val="5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1177522" cy="487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3381052" y="3847622"/>
            <a:ext cx="3409072" cy="5584568"/>
            <a:chOff x="0" y="0"/>
            <a:chExt cx="1177522" cy="192895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177522" cy="1928957"/>
            </a:xfrm>
            <a:custGeom>
              <a:avLst/>
              <a:gdLst/>
              <a:ahLst/>
              <a:cxnLst/>
              <a:rect r="r" b="b" t="t" l="l"/>
              <a:pathLst>
                <a:path h="1928957" w="1177522">
                  <a:moveTo>
                    <a:pt x="120362" y="0"/>
                  </a:moveTo>
                  <a:lnTo>
                    <a:pt x="1057161" y="0"/>
                  </a:lnTo>
                  <a:cubicBezTo>
                    <a:pt x="1089083" y="0"/>
                    <a:pt x="1119697" y="12681"/>
                    <a:pt x="1142269" y="35253"/>
                  </a:cubicBezTo>
                  <a:cubicBezTo>
                    <a:pt x="1164841" y="57825"/>
                    <a:pt x="1177522" y="88440"/>
                    <a:pt x="1177522" y="120362"/>
                  </a:cubicBezTo>
                  <a:lnTo>
                    <a:pt x="1177522" y="1808595"/>
                  </a:lnTo>
                  <a:cubicBezTo>
                    <a:pt x="1177522" y="1840517"/>
                    <a:pt x="1164841" y="1871132"/>
                    <a:pt x="1142269" y="1893704"/>
                  </a:cubicBezTo>
                  <a:cubicBezTo>
                    <a:pt x="1119697" y="1916276"/>
                    <a:pt x="1089083" y="1928957"/>
                    <a:pt x="1057161" y="1928957"/>
                  </a:cubicBezTo>
                  <a:lnTo>
                    <a:pt x="120362" y="1928957"/>
                  </a:lnTo>
                  <a:cubicBezTo>
                    <a:pt x="53888" y="1928957"/>
                    <a:pt x="0" y="1875069"/>
                    <a:pt x="0" y="1808595"/>
                  </a:cubicBezTo>
                  <a:lnTo>
                    <a:pt x="0" y="120362"/>
                  </a:lnTo>
                  <a:cubicBezTo>
                    <a:pt x="0" y="88440"/>
                    <a:pt x="12681" y="57825"/>
                    <a:pt x="35253" y="35253"/>
                  </a:cubicBezTo>
                  <a:cubicBezTo>
                    <a:pt x="57825" y="12681"/>
                    <a:pt x="88440" y="0"/>
                    <a:pt x="12036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7D4FF">
                    <a:alpha val="100000"/>
                  </a:srgbClr>
                </a:gs>
                <a:gs pos="33333">
                  <a:srgbClr val="E7D4FF">
                    <a:alpha val="100000"/>
                  </a:srgbClr>
                </a:gs>
                <a:gs pos="66667">
                  <a:srgbClr val="FFFFFF">
                    <a:alpha val="100000"/>
                  </a:srgbClr>
                </a:gs>
                <a:gs pos="100000">
                  <a:srgbClr val="E7D4FF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1177522" cy="1957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  <a:r>
                <a:rPr lang="en-US" sz="1599" b="true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AML və KYC Modullarının İnteqrasiyası</a:t>
              </a:r>
            </a:p>
            <a:p>
              <a:pPr algn="ctr">
                <a:lnSpc>
                  <a:spcPts val="2239"/>
                </a:lnSpc>
              </a:pP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Sistemin yalnız fırıldaqçılıqla deyil, eyni zamanda Çirkli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 Pulların Yuyulmasına qarşı 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Be Vietnam"/>
                  <a:ea typeface="Be Vietnam"/>
                  <a:cs typeface="Be Vietnam"/>
                  <a:sym typeface="Be Vietnam"/>
                </a:rPr>
                <a:t>Mübarizə (AML) və "Müştərini Tanı" (KYC) proseslərinə inteqrasiya olunmuş tam spektrli maliyyə təhlükəsizlik platformasına çevrilməsi.</a:t>
              </a: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7902227" y="4147987"/>
            <a:ext cx="608716" cy="526540"/>
          </a:xfrm>
          <a:custGeom>
            <a:avLst/>
            <a:gdLst/>
            <a:ahLst/>
            <a:cxnLst/>
            <a:rect r="r" b="b" t="t" l="l"/>
            <a:pathLst>
              <a:path h="526540" w="608716">
                <a:moveTo>
                  <a:pt x="0" y="0"/>
                </a:moveTo>
                <a:lnTo>
                  <a:pt x="608716" y="0"/>
                </a:lnTo>
                <a:lnTo>
                  <a:pt x="608716" y="526540"/>
                </a:lnTo>
                <a:lnTo>
                  <a:pt x="0" y="526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3959769" y="4093638"/>
            <a:ext cx="526540" cy="526540"/>
          </a:xfrm>
          <a:custGeom>
            <a:avLst/>
            <a:gdLst/>
            <a:ahLst/>
            <a:cxnLst/>
            <a:rect r="r" b="b" t="t" l="l"/>
            <a:pathLst>
              <a:path h="526540" w="526540">
                <a:moveTo>
                  <a:pt x="0" y="0"/>
                </a:moveTo>
                <a:lnTo>
                  <a:pt x="526540" y="0"/>
                </a:lnTo>
                <a:lnTo>
                  <a:pt x="526540" y="526540"/>
                </a:lnTo>
                <a:lnTo>
                  <a:pt x="0" y="526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1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1877467" y="4054609"/>
            <a:ext cx="612641" cy="612641"/>
          </a:xfrm>
          <a:custGeom>
            <a:avLst/>
            <a:gdLst/>
            <a:ahLst/>
            <a:cxnLst/>
            <a:rect r="r" b="b" t="t" l="l"/>
            <a:pathLst>
              <a:path h="612641" w="612641">
                <a:moveTo>
                  <a:pt x="0" y="0"/>
                </a:moveTo>
                <a:lnTo>
                  <a:pt x="612640" y="0"/>
                </a:lnTo>
                <a:lnTo>
                  <a:pt x="612640" y="612641"/>
                </a:lnTo>
                <a:lnTo>
                  <a:pt x="0" y="612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9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5875977" y="4054609"/>
            <a:ext cx="604942" cy="709609"/>
          </a:xfrm>
          <a:custGeom>
            <a:avLst/>
            <a:gdLst/>
            <a:ahLst/>
            <a:cxnLst/>
            <a:rect r="r" b="b" t="t" l="l"/>
            <a:pathLst>
              <a:path h="709609" w="604942">
                <a:moveTo>
                  <a:pt x="0" y="0"/>
                </a:moveTo>
                <a:lnTo>
                  <a:pt x="604942" y="0"/>
                </a:lnTo>
                <a:lnTo>
                  <a:pt x="604942" y="709610"/>
                </a:lnTo>
                <a:lnTo>
                  <a:pt x="0" y="7096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1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893122" y="935901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712640" y="1209642"/>
            <a:ext cx="11623898" cy="931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8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Gələcək </a:t>
            </a:r>
            <a:r>
              <a:rPr lang="en-US" sz="8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planlarımız</a:t>
            </a:r>
            <a:r>
              <a:rPr lang="en-US" sz="8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!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760944" y="4288390"/>
            <a:ext cx="1585317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2026-II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665191" y="4288390"/>
            <a:ext cx="1436936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2027-I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686081" y="4288390"/>
            <a:ext cx="1563588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2027-II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3657128" y="4290233"/>
            <a:ext cx="1465362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2028-I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412069">
                <a:alpha val="100000"/>
              </a:srgbClr>
            </a:gs>
            <a:gs pos="100000">
              <a:srgbClr val="7B47B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136526">
            <a:off x="-1616520" y="4304625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136526">
            <a:off x="1058059" y="599698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136526">
            <a:off x="3894618" y="702568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85625">
            <a:off x="-2874222" y="7781621"/>
            <a:ext cx="12960476" cy="3985346"/>
          </a:xfrm>
          <a:custGeom>
            <a:avLst/>
            <a:gdLst/>
            <a:ahLst/>
            <a:cxnLst/>
            <a:rect r="r" b="b" t="t" l="l"/>
            <a:pathLst>
              <a:path h="3985346" w="12960476">
                <a:moveTo>
                  <a:pt x="0" y="0"/>
                </a:moveTo>
                <a:lnTo>
                  <a:pt x="12960476" y="0"/>
                </a:lnTo>
                <a:lnTo>
                  <a:pt x="12960476" y="3985347"/>
                </a:lnTo>
                <a:lnTo>
                  <a:pt x="0" y="3985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53731" y="6602772"/>
            <a:ext cx="2327559" cy="2281008"/>
          </a:xfrm>
          <a:custGeom>
            <a:avLst/>
            <a:gdLst/>
            <a:ahLst/>
            <a:cxnLst/>
            <a:rect r="r" b="b" t="t" l="l"/>
            <a:pathLst>
              <a:path h="2281008" w="2327559">
                <a:moveTo>
                  <a:pt x="0" y="0"/>
                </a:moveTo>
                <a:lnTo>
                  <a:pt x="2327559" y="0"/>
                </a:lnTo>
                <a:lnTo>
                  <a:pt x="2327559" y="2281008"/>
                </a:lnTo>
                <a:lnTo>
                  <a:pt x="0" y="2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71315" y="418933"/>
            <a:ext cx="3334700" cy="742405"/>
            <a:chOff x="0" y="0"/>
            <a:chExt cx="1151834" cy="2564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624504" y="616654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3" y="0"/>
                </a:lnTo>
                <a:lnTo>
                  <a:pt x="306933" y="306934"/>
                </a:lnTo>
                <a:lnTo>
                  <a:pt x="0" y="306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738296" y="2674523"/>
            <a:ext cx="12377827" cy="7099772"/>
            <a:chOff x="0" y="0"/>
            <a:chExt cx="7981950" cy="45783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7"/>
              <a:stretch>
                <a:fillRect l="-12898" t="0" r="-12898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135738" y="564698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263123" y="1475663"/>
            <a:ext cx="10853001" cy="844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44"/>
              </a:lnSpc>
            </a:pPr>
            <a:r>
              <a:rPr lang="en-US" sz="7621" b="true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Veb-saytın </a:t>
            </a:r>
            <a:r>
              <a:rPr lang="en-US" sz="7621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prototipi</a:t>
            </a:r>
            <a:r>
              <a:rPr lang="en-US" sz="7621" b="true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: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4455376" y="-1150501"/>
            <a:ext cx="6775624" cy="11953718"/>
          </a:xfrm>
          <a:custGeom>
            <a:avLst/>
            <a:gdLst/>
            <a:ahLst/>
            <a:cxnLst/>
            <a:rect r="r" b="b" t="t" l="l"/>
            <a:pathLst>
              <a:path h="11953718" w="6775624">
                <a:moveTo>
                  <a:pt x="0" y="0"/>
                </a:moveTo>
                <a:lnTo>
                  <a:pt x="6775624" y="0"/>
                </a:lnTo>
                <a:lnTo>
                  <a:pt x="6775624" y="11953718"/>
                </a:lnTo>
                <a:lnTo>
                  <a:pt x="0" y="11953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45" r="0" b="-445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412069">
                <a:alpha val="100000"/>
              </a:srgbClr>
            </a:gs>
            <a:gs pos="100000">
              <a:srgbClr val="7B47B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136526">
            <a:off x="-1234609" y="478095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136526">
            <a:off x="1439970" y="6473307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136526">
            <a:off x="4276529" y="7502007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85625">
            <a:off x="-2492311" y="8257948"/>
            <a:ext cx="12960476" cy="3985346"/>
          </a:xfrm>
          <a:custGeom>
            <a:avLst/>
            <a:gdLst/>
            <a:ahLst/>
            <a:cxnLst/>
            <a:rect r="r" b="b" t="t" l="l"/>
            <a:pathLst>
              <a:path h="3985346" w="12960476">
                <a:moveTo>
                  <a:pt x="0" y="0"/>
                </a:moveTo>
                <a:lnTo>
                  <a:pt x="12960476" y="0"/>
                </a:lnTo>
                <a:lnTo>
                  <a:pt x="12960476" y="3985346"/>
                </a:lnTo>
                <a:lnTo>
                  <a:pt x="0" y="398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35642" y="7079099"/>
            <a:ext cx="2327559" cy="2281008"/>
          </a:xfrm>
          <a:custGeom>
            <a:avLst/>
            <a:gdLst/>
            <a:ahLst/>
            <a:cxnLst/>
            <a:rect r="r" b="b" t="t" l="l"/>
            <a:pathLst>
              <a:path h="2281008" w="2327559">
                <a:moveTo>
                  <a:pt x="0" y="0"/>
                </a:moveTo>
                <a:lnTo>
                  <a:pt x="2327559" y="0"/>
                </a:lnTo>
                <a:lnTo>
                  <a:pt x="2327559" y="2281007"/>
                </a:lnTo>
                <a:lnTo>
                  <a:pt x="0" y="2281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68292" y="1028700"/>
            <a:ext cx="3334700" cy="742405"/>
            <a:chOff x="0" y="0"/>
            <a:chExt cx="1151834" cy="2564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921480" y="1226421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3"/>
                </a:lnTo>
                <a:lnTo>
                  <a:pt x="0" y="306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401785" y="2171133"/>
            <a:ext cx="13255830" cy="7603384"/>
            <a:chOff x="0" y="0"/>
            <a:chExt cx="7981950" cy="45783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7"/>
              <a:stretch>
                <a:fillRect l="-52596" t="0" r="-52596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4505659" y="-1150501"/>
            <a:ext cx="6715816" cy="11953718"/>
          </a:xfrm>
          <a:custGeom>
            <a:avLst/>
            <a:gdLst/>
            <a:ahLst/>
            <a:cxnLst/>
            <a:rect r="r" b="b" t="t" l="l"/>
            <a:pathLst>
              <a:path h="11953718" w="6715816">
                <a:moveTo>
                  <a:pt x="0" y="0"/>
                </a:moveTo>
                <a:lnTo>
                  <a:pt x="6715816" y="0"/>
                </a:lnTo>
                <a:lnTo>
                  <a:pt x="6715816" y="11953718"/>
                </a:lnTo>
                <a:lnTo>
                  <a:pt x="0" y="11953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32714" y="1174465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347929" y="871537"/>
            <a:ext cx="10005011" cy="751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6814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Abunəliklər</a:t>
            </a:r>
            <a:r>
              <a:rPr lang="en-US" sz="6814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: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412069">
                <a:alpha val="100000"/>
              </a:srgbClr>
            </a:gs>
            <a:gs pos="100000">
              <a:srgbClr val="7B47B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136526">
            <a:off x="-1616520" y="4304625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136526">
            <a:off x="1058059" y="5996981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19"/>
                </a:lnTo>
                <a:lnTo>
                  <a:pt x="0" y="660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136526">
            <a:off x="3963891" y="7036264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85625">
            <a:off x="-2874222" y="7781621"/>
            <a:ext cx="12960476" cy="3985346"/>
          </a:xfrm>
          <a:custGeom>
            <a:avLst/>
            <a:gdLst/>
            <a:ahLst/>
            <a:cxnLst/>
            <a:rect r="r" b="b" t="t" l="l"/>
            <a:pathLst>
              <a:path h="3985346" w="12960476">
                <a:moveTo>
                  <a:pt x="0" y="0"/>
                </a:moveTo>
                <a:lnTo>
                  <a:pt x="12960476" y="0"/>
                </a:lnTo>
                <a:lnTo>
                  <a:pt x="12960476" y="3985347"/>
                </a:lnTo>
                <a:lnTo>
                  <a:pt x="0" y="3985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53731" y="6602772"/>
            <a:ext cx="2327559" cy="2281008"/>
          </a:xfrm>
          <a:custGeom>
            <a:avLst/>
            <a:gdLst/>
            <a:ahLst/>
            <a:cxnLst/>
            <a:rect r="r" b="b" t="t" l="l"/>
            <a:pathLst>
              <a:path h="2281008" w="2327559">
                <a:moveTo>
                  <a:pt x="0" y="0"/>
                </a:moveTo>
                <a:lnTo>
                  <a:pt x="2327559" y="0"/>
                </a:lnTo>
                <a:lnTo>
                  <a:pt x="2327559" y="2281008"/>
                </a:lnTo>
                <a:lnTo>
                  <a:pt x="0" y="2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790135"/>
            <a:ext cx="3334700" cy="742405"/>
            <a:chOff x="0" y="0"/>
            <a:chExt cx="1151834" cy="2564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81888" y="987856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4"/>
                </a:lnTo>
                <a:lnTo>
                  <a:pt x="0" y="306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2718122"/>
            <a:ext cx="7487585" cy="4024820"/>
          </a:xfrm>
          <a:custGeom>
            <a:avLst/>
            <a:gdLst/>
            <a:ahLst/>
            <a:cxnLst/>
            <a:rect r="r" b="b" t="t" l="l"/>
            <a:pathLst>
              <a:path h="4024820" w="7487585">
                <a:moveTo>
                  <a:pt x="0" y="0"/>
                </a:moveTo>
                <a:lnTo>
                  <a:pt x="7487585" y="0"/>
                </a:lnTo>
                <a:lnTo>
                  <a:pt x="7487585" y="4024820"/>
                </a:lnTo>
                <a:lnTo>
                  <a:pt x="0" y="4024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182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05305" y="2718122"/>
            <a:ext cx="6924422" cy="4024820"/>
          </a:xfrm>
          <a:custGeom>
            <a:avLst/>
            <a:gdLst/>
            <a:ahLst/>
            <a:cxnLst/>
            <a:rect r="r" b="b" t="t" l="l"/>
            <a:pathLst>
              <a:path h="4024820" w="6924422">
                <a:moveTo>
                  <a:pt x="0" y="0"/>
                </a:moveTo>
                <a:lnTo>
                  <a:pt x="6924422" y="0"/>
                </a:lnTo>
                <a:lnTo>
                  <a:pt x="6924422" y="4024820"/>
                </a:lnTo>
                <a:lnTo>
                  <a:pt x="0" y="4024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72492" y="7085500"/>
            <a:ext cx="8703600" cy="2887450"/>
          </a:xfrm>
          <a:custGeom>
            <a:avLst/>
            <a:gdLst/>
            <a:ahLst/>
            <a:cxnLst/>
            <a:rect r="r" b="b" t="t" l="l"/>
            <a:pathLst>
              <a:path h="2887450" w="8703600">
                <a:moveTo>
                  <a:pt x="0" y="0"/>
                </a:moveTo>
                <a:lnTo>
                  <a:pt x="8703601" y="0"/>
                </a:lnTo>
                <a:lnTo>
                  <a:pt x="8703601" y="2887450"/>
                </a:lnTo>
                <a:lnTo>
                  <a:pt x="0" y="288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893122" y="935901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269232" y="1408988"/>
            <a:ext cx="4028234" cy="680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8"/>
              </a:lnSpc>
            </a:pPr>
            <a:r>
              <a:rPr lang="en-US" sz="6152" b="true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Output: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412069">
                <a:alpha val="100000"/>
              </a:srgbClr>
            </a:gs>
            <a:gs pos="100000">
              <a:srgbClr val="7B47B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546847">
            <a:off x="8450375" y="6533163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546847">
            <a:off x="11777969" y="6006872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546847">
            <a:off x="14425195" y="4558947"/>
            <a:ext cx="6610683" cy="6602420"/>
          </a:xfrm>
          <a:custGeom>
            <a:avLst/>
            <a:gdLst/>
            <a:ahLst/>
            <a:cxnLst/>
            <a:rect r="r" b="b" t="t" l="l"/>
            <a:pathLst>
              <a:path h="6602420" w="6610683">
                <a:moveTo>
                  <a:pt x="0" y="0"/>
                </a:moveTo>
                <a:lnTo>
                  <a:pt x="6610683" y="0"/>
                </a:lnTo>
                <a:lnTo>
                  <a:pt x="6610683" y="6602420"/>
                </a:lnTo>
                <a:lnTo>
                  <a:pt x="0" y="660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10184">
            <a:off x="-6400" y="5967220"/>
            <a:ext cx="21377940" cy="6573717"/>
          </a:xfrm>
          <a:custGeom>
            <a:avLst/>
            <a:gdLst/>
            <a:ahLst/>
            <a:cxnLst/>
            <a:rect r="r" b="b" t="t" l="l"/>
            <a:pathLst>
              <a:path h="6573717" w="21377940">
                <a:moveTo>
                  <a:pt x="0" y="0"/>
                </a:moveTo>
                <a:lnTo>
                  <a:pt x="21377941" y="0"/>
                </a:lnTo>
                <a:lnTo>
                  <a:pt x="21377941" y="6573717"/>
                </a:lnTo>
                <a:lnTo>
                  <a:pt x="0" y="6573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69294">
            <a:off x="-353446" y="8899586"/>
            <a:ext cx="1901670" cy="1863637"/>
          </a:xfrm>
          <a:custGeom>
            <a:avLst/>
            <a:gdLst/>
            <a:ahLst/>
            <a:cxnLst/>
            <a:rect r="r" b="b" t="t" l="l"/>
            <a:pathLst>
              <a:path h="1863637" w="1901670">
                <a:moveTo>
                  <a:pt x="0" y="0"/>
                </a:moveTo>
                <a:lnTo>
                  <a:pt x="1901670" y="0"/>
                </a:lnTo>
                <a:lnTo>
                  <a:pt x="1901670" y="1863636"/>
                </a:lnTo>
                <a:lnTo>
                  <a:pt x="0" y="1863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976286">
            <a:off x="15397843" y="8004555"/>
            <a:ext cx="1220423" cy="1196015"/>
          </a:xfrm>
          <a:custGeom>
            <a:avLst/>
            <a:gdLst/>
            <a:ahLst/>
            <a:cxnLst/>
            <a:rect r="r" b="b" t="t" l="l"/>
            <a:pathLst>
              <a:path h="1196015" w="1220423">
                <a:moveTo>
                  <a:pt x="0" y="0"/>
                </a:moveTo>
                <a:lnTo>
                  <a:pt x="1220423" y="0"/>
                </a:lnTo>
                <a:lnTo>
                  <a:pt x="1220423" y="1196015"/>
                </a:lnTo>
                <a:lnTo>
                  <a:pt x="0" y="119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90426" y="657498"/>
            <a:ext cx="3334700" cy="742405"/>
            <a:chOff x="0" y="0"/>
            <a:chExt cx="1151834" cy="2564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843614" y="855219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4" y="0"/>
                </a:lnTo>
                <a:lnTo>
                  <a:pt x="306934" y="306933"/>
                </a:lnTo>
                <a:lnTo>
                  <a:pt x="0" y="306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54848" y="803263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029558" y="747138"/>
            <a:ext cx="4289078" cy="86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6"/>
              </a:lnSpc>
            </a:pPr>
            <a:r>
              <a:rPr lang="en-US" sz="7700" b="true">
                <a:solidFill>
                  <a:srgbClr val="FFFFFF"/>
                </a:solidFill>
                <a:latin typeface="Helvetica Now Display Bold"/>
                <a:ea typeface="Helvetica Now Display Bold"/>
                <a:cs typeface="Helvetica Now Display Bold"/>
                <a:sym typeface="Helvetica Now Display Bold"/>
              </a:rPr>
              <a:t>Pre-seed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510313" y="2799947"/>
            <a:ext cx="9327567" cy="6171152"/>
            <a:chOff x="0" y="0"/>
            <a:chExt cx="3439366" cy="227549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39366" cy="2275497"/>
            </a:xfrm>
            <a:custGeom>
              <a:avLst/>
              <a:gdLst/>
              <a:ahLst/>
              <a:cxnLst/>
              <a:rect r="r" b="b" t="t" l="l"/>
              <a:pathLst>
                <a:path h="2275497" w="3439366">
                  <a:moveTo>
                    <a:pt x="43990" y="0"/>
                  </a:moveTo>
                  <a:lnTo>
                    <a:pt x="3395376" y="0"/>
                  </a:lnTo>
                  <a:cubicBezTo>
                    <a:pt x="3419671" y="0"/>
                    <a:pt x="3439366" y="19695"/>
                    <a:pt x="3439366" y="43990"/>
                  </a:cubicBezTo>
                  <a:lnTo>
                    <a:pt x="3439366" y="2231507"/>
                  </a:lnTo>
                  <a:cubicBezTo>
                    <a:pt x="3439366" y="2243174"/>
                    <a:pt x="3434732" y="2254363"/>
                    <a:pt x="3426482" y="2262613"/>
                  </a:cubicBezTo>
                  <a:cubicBezTo>
                    <a:pt x="3418232" y="2270863"/>
                    <a:pt x="3407043" y="2275497"/>
                    <a:pt x="3395376" y="2275497"/>
                  </a:cubicBezTo>
                  <a:lnTo>
                    <a:pt x="43990" y="2275497"/>
                  </a:lnTo>
                  <a:cubicBezTo>
                    <a:pt x="19695" y="2275497"/>
                    <a:pt x="0" y="2255802"/>
                    <a:pt x="0" y="2231507"/>
                  </a:cubicBezTo>
                  <a:lnTo>
                    <a:pt x="0" y="43990"/>
                  </a:lnTo>
                  <a:cubicBezTo>
                    <a:pt x="0" y="19695"/>
                    <a:pt x="19695" y="0"/>
                    <a:pt x="4399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C3A8E7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133350"/>
              <a:ext cx="3439366" cy="24088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247"/>
                </a:lnSpc>
              </a:pPr>
            </a:p>
            <a:p>
              <a:pPr algn="l" marL="518157" indent="-259078" lvl="1">
                <a:lnSpc>
                  <a:spcPts val="4247"/>
                </a:lnSpc>
                <a:buAutoNum type="arabicPeriod" startAt="1"/>
              </a:pPr>
              <a:r>
                <a:rPr lang="en-US" b="true" sz="23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M</a:t>
              </a:r>
              <a:r>
                <a:rPr lang="en-US" b="true" sz="23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odelin daha yüksək dəqiqliklə optimizasiyası</a:t>
              </a:r>
            </a:p>
            <a:p>
              <a:pPr algn="l" marL="518157" indent="-259078" lvl="1">
                <a:lnSpc>
                  <a:spcPts val="4247"/>
                </a:lnSpc>
                <a:buAutoNum type="arabicPeriod" startAt="1"/>
              </a:pPr>
              <a:r>
                <a:rPr lang="en-US" b="true" sz="23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Real-time tranzaksiya analizinin genişləndirilməsi</a:t>
              </a:r>
            </a:p>
            <a:p>
              <a:pPr algn="l" marL="518157" indent="-259078" lvl="1">
                <a:lnSpc>
                  <a:spcPts val="4247"/>
                </a:lnSpc>
                <a:buAutoNum type="arabicPeriod" startAt="1"/>
              </a:pPr>
              <a:r>
                <a:rPr lang="en-US" b="true" sz="23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P</a:t>
              </a:r>
              <a:r>
                <a:rPr lang="en-US" b="true" sz="23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ilot müştərilərlə (fintech / bank) real mühitdə test və tətbiq</a:t>
              </a:r>
            </a:p>
            <a:p>
              <a:pPr algn="l" marL="518157" indent="-259078" lvl="1">
                <a:lnSpc>
                  <a:spcPts val="4247"/>
                </a:lnSpc>
                <a:buAutoNum type="arabicPeriod" startAt="1"/>
              </a:pPr>
              <a:r>
                <a:rPr lang="en-US" b="true" sz="23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M</a:t>
              </a:r>
              <a:r>
                <a:rPr lang="en-US" b="true" sz="23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əhsulun b</a:t>
              </a:r>
              <a:r>
                <a:rPr lang="en-US" b="true" sz="2399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azarda tam doğrulanması (product-market fit)</a:t>
              </a:r>
            </a:p>
            <a:p>
              <a:pPr algn="ctr">
                <a:lnSpc>
                  <a:spcPts val="3219"/>
                </a:lnSpc>
              </a:pPr>
            </a:p>
            <a:p>
              <a:pPr algn="ctr">
                <a:lnSpc>
                  <a:spcPts val="3219"/>
                </a:lnSpc>
              </a:pPr>
            </a:p>
            <a:p>
              <a:pPr algn="ctr">
                <a:lnSpc>
                  <a:spcPts val="4620"/>
                </a:lnSpc>
              </a:pPr>
              <a:r>
                <a:rPr lang="en-US" b="true" sz="3300">
                  <a:solidFill>
                    <a:srgbClr val="000000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$ 35,000 - $ 40,000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450119" y="2172297"/>
            <a:ext cx="9387761" cy="1255301"/>
            <a:chOff x="0" y="0"/>
            <a:chExt cx="3461562" cy="46286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461562" cy="462869"/>
            </a:xfrm>
            <a:custGeom>
              <a:avLst/>
              <a:gdLst/>
              <a:ahLst/>
              <a:cxnLst/>
              <a:rect r="r" b="b" t="t" l="l"/>
              <a:pathLst>
                <a:path h="462869" w="3461562">
                  <a:moveTo>
                    <a:pt x="43708" y="0"/>
                  </a:moveTo>
                  <a:lnTo>
                    <a:pt x="3417854" y="0"/>
                  </a:lnTo>
                  <a:cubicBezTo>
                    <a:pt x="3429446" y="0"/>
                    <a:pt x="3440563" y="4605"/>
                    <a:pt x="3448760" y="12802"/>
                  </a:cubicBezTo>
                  <a:cubicBezTo>
                    <a:pt x="3456957" y="20999"/>
                    <a:pt x="3461562" y="32116"/>
                    <a:pt x="3461562" y="43708"/>
                  </a:cubicBezTo>
                  <a:lnTo>
                    <a:pt x="3461562" y="419161"/>
                  </a:lnTo>
                  <a:cubicBezTo>
                    <a:pt x="3461562" y="443300"/>
                    <a:pt x="3441993" y="462869"/>
                    <a:pt x="3417854" y="462869"/>
                  </a:cubicBezTo>
                  <a:lnTo>
                    <a:pt x="43708" y="462869"/>
                  </a:lnTo>
                  <a:cubicBezTo>
                    <a:pt x="19569" y="462869"/>
                    <a:pt x="0" y="443300"/>
                    <a:pt x="0" y="419161"/>
                  </a:cubicBezTo>
                  <a:lnTo>
                    <a:pt x="0" y="43708"/>
                  </a:lnTo>
                  <a:cubicBezTo>
                    <a:pt x="0" y="19569"/>
                    <a:pt x="19569" y="0"/>
                    <a:pt x="4370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292929">
                    <a:alpha val="100000"/>
                  </a:srgbClr>
                </a:gs>
                <a:gs pos="33333">
                  <a:srgbClr val="412069">
                    <a:alpha val="100000"/>
                  </a:srgbClr>
                </a:gs>
                <a:gs pos="66667">
                  <a:srgbClr val="7B47BD">
                    <a:alpha val="100000"/>
                  </a:srgbClr>
                </a:gs>
                <a:gs pos="100000">
                  <a:srgbClr val="6330A4">
                    <a:alpha val="1000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461562" cy="5104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  <a:r>
                <a:rPr lang="en-US" b="true" sz="2399">
                  <a:solidFill>
                    <a:srgbClr val="FFFFFF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Pre-seed mərhələsi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92929">
                <a:alpha val="100000"/>
              </a:srgbClr>
            </a:gs>
            <a:gs pos="33333">
              <a:srgbClr val="412069">
                <a:alpha val="100000"/>
              </a:srgbClr>
            </a:gs>
            <a:gs pos="66667">
              <a:srgbClr val="7B47BD">
                <a:alpha val="100000"/>
              </a:srgbClr>
            </a:gs>
            <a:gs pos="100000">
              <a:srgbClr val="6330A4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571774"/>
            <a:ext cx="7312060" cy="731206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718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16647" y="3947668"/>
            <a:ext cx="5936166" cy="593616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BB27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841977" y="6198328"/>
            <a:ext cx="3685506" cy="368550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D4B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4892095" y="2803643"/>
            <a:ext cx="5521437" cy="0"/>
          </a:xfrm>
          <a:prstGeom prst="line">
            <a:avLst/>
          </a:prstGeom>
          <a:ln cap="flat" w="38100">
            <a:solidFill>
              <a:srgbClr val="025464"/>
            </a:solidFill>
            <a:prstDash val="solid"/>
            <a:headEnd type="none" len="sm" w="sm"/>
            <a:tailEnd type="oval" len="lg" w="lg"/>
          </a:ln>
        </p:spPr>
      </p:sp>
      <p:sp>
        <p:nvSpPr>
          <p:cNvPr name="AutoShape 12" id="12"/>
          <p:cNvSpPr/>
          <p:nvPr/>
        </p:nvSpPr>
        <p:spPr>
          <a:xfrm>
            <a:off x="4892095" y="5242426"/>
            <a:ext cx="5521437" cy="0"/>
          </a:xfrm>
          <a:prstGeom prst="line">
            <a:avLst/>
          </a:prstGeom>
          <a:ln cap="flat" w="38100">
            <a:solidFill>
              <a:srgbClr val="025464"/>
            </a:solidFill>
            <a:prstDash val="solid"/>
            <a:headEnd type="none" len="sm" w="sm"/>
            <a:tailEnd type="oval" len="lg" w="lg"/>
          </a:ln>
        </p:spPr>
      </p:sp>
      <p:sp>
        <p:nvSpPr>
          <p:cNvPr name="AutoShape 13" id="13"/>
          <p:cNvSpPr/>
          <p:nvPr/>
        </p:nvSpPr>
        <p:spPr>
          <a:xfrm>
            <a:off x="4892095" y="8098231"/>
            <a:ext cx="5521437" cy="0"/>
          </a:xfrm>
          <a:prstGeom prst="line">
            <a:avLst/>
          </a:prstGeom>
          <a:ln cap="flat" w="38100">
            <a:solidFill>
              <a:srgbClr val="025464"/>
            </a:solidFill>
            <a:prstDash val="solid"/>
            <a:headEnd type="none" len="sm" w="sm"/>
            <a:tailEnd type="oval" len="lg" w="lg"/>
          </a:ln>
        </p:spPr>
      </p:sp>
      <p:sp>
        <p:nvSpPr>
          <p:cNvPr name="Freeform 14" id="14"/>
          <p:cNvSpPr/>
          <p:nvPr/>
        </p:nvSpPr>
        <p:spPr>
          <a:xfrm flipH="false" flipV="false" rot="-5400000">
            <a:off x="17129598" y="-455866"/>
            <a:ext cx="856317" cy="2644995"/>
          </a:xfrm>
          <a:custGeom>
            <a:avLst/>
            <a:gdLst/>
            <a:ahLst/>
            <a:cxnLst/>
            <a:rect r="r" b="b" t="t" l="l"/>
            <a:pathLst>
              <a:path h="2644995" w="856317">
                <a:moveTo>
                  <a:pt x="0" y="0"/>
                </a:moveTo>
                <a:lnTo>
                  <a:pt x="856317" y="0"/>
                </a:lnTo>
                <a:lnTo>
                  <a:pt x="856317" y="2644995"/>
                </a:lnTo>
                <a:lnTo>
                  <a:pt x="0" y="2644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961574" y="307975"/>
            <a:ext cx="10273686" cy="1250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b="true" sz="6999">
                <a:solidFill>
                  <a:srgbClr val="E6E6E6"/>
                </a:solidFill>
                <a:latin typeface="Poppins Bold"/>
                <a:ea typeface="Poppins Bold"/>
                <a:cs typeface="Poppins Bold"/>
                <a:sym typeface="Poppins Bold"/>
              </a:rPr>
              <a:t>TAM/SAM/SOM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93712" y="2097090"/>
            <a:ext cx="6411403" cy="198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b="true" sz="3699" spc="147">
                <a:gradFill>
                  <a:gsLst>
                    <a:gs pos="0">
                      <a:srgbClr val="E7D4FF">
                        <a:alpha val="100000"/>
                      </a:srgbClr>
                    </a:gs>
                    <a:gs pos="33333">
                      <a:srgbClr val="E7D4FF">
                        <a:alpha val="100000"/>
                      </a:srgbClr>
                    </a:gs>
                    <a:gs pos="66667">
                      <a:srgbClr val="FFFFFF">
                        <a:alpha val="100000"/>
                      </a:srgbClr>
                    </a:gs>
                    <a:gs pos="100000">
                      <a:srgbClr val="E7D4FF">
                        <a:alpha val="100000"/>
                      </a:srgbClr>
                    </a:gs>
                  </a:gsLst>
                  <a:lin ang="27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TAM - 4.3 Milyard $</a:t>
            </a:r>
          </a:p>
          <a:p>
            <a:pPr algn="l" marL="0" indent="0" lvl="0">
              <a:lnSpc>
                <a:spcPts val="2659"/>
              </a:lnSpc>
              <a:spcBef>
                <a:spcPct val="0"/>
              </a:spcBef>
            </a:pPr>
            <a:r>
              <a:rPr lang="en-US" b="true" sz="1899" spc="75">
                <a:gradFill>
                  <a:gsLst>
                    <a:gs pos="0">
                      <a:srgbClr val="E7D4FF">
                        <a:alpha val="100000"/>
                      </a:srgbClr>
                    </a:gs>
                    <a:gs pos="33333">
                      <a:srgbClr val="E7D4FF">
                        <a:alpha val="100000"/>
                      </a:srgbClr>
                    </a:gs>
                    <a:gs pos="66667">
                      <a:srgbClr val="FFFFFF">
                        <a:alpha val="100000"/>
                      </a:srgbClr>
                    </a:gs>
                    <a:gs pos="100000">
                      <a:srgbClr val="E7D4FF">
                        <a:alpha val="100000"/>
                      </a:srgbClr>
                    </a:gs>
                  </a:gsLst>
                  <a:lin ang="2700000"/>
                </a:gradFill>
                <a:latin typeface="Arimo Bold"/>
                <a:ea typeface="Arimo Bold"/>
                <a:cs typeface="Arimo Bold"/>
                <a:sym typeface="Arimo Bold"/>
              </a:rPr>
              <a:t>Qlobal maliyyə sektorunda audit, risk analizi və fırıldaqçılığın qarşısının alınması üçün istifadə olunan AI əsaslı proqram təminatı bazarının ümumi dəyəridir.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93712" y="4883470"/>
            <a:ext cx="7121645" cy="2413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b="true" sz="3699" spc="147">
                <a:gradFill>
                  <a:gsLst>
                    <a:gs pos="0">
                      <a:srgbClr val="E7D4FF">
                        <a:alpha val="100000"/>
                      </a:srgbClr>
                    </a:gs>
                    <a:gs pos="33333">
                      <a:srgbClr val="E7D4FF">
                        <a:alpha val="100000"/>
                      </a:srgbClr>
                    </a:gs>
                    <a:gs pos="66667">
                      <a:srgbClr val="FFFFFF">
                        <a:alpha val="100000"/>
                      </a:srgbClr>
                    </a:gs>
                    <a:gs pos="100000">
                      <a:srgbClr val="E7D4FF">
                        <a:alpha val="100000"/>
                      </a:srgbClr>
                    </a:gs>
                  </a:gsLst>
                  <a:lin ang="27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SAM - 920 Milyon $</a:t>
            </a:r>
          </a:p>
          <a:p>
            <a:pPr algn="l">
              <a:lnSpc>
                <a:spcPts val="2799"/>
              </a:lnSpc>
            </a:pPr>
            <a:r>
              <a:rPr lang="en-US" b="true" sz="1999" spc="79">
                <a:gradFill>
                  <a:gsLst>
                    <a:gs pos="0">
                      <a:srgbClr val="E7D4FF">
                        <a:alpha val="100000"/>
                      </a:srgbClr>
                    </a:gs>
                    <a:gs pos="33333">
                      <a:srgbClr val="E7D4FF">
                        <a:alpha val="100000"/>
                      </a:srgbClr>
                    </a:gs>
                    <a:gs pos="66667">
                      <a:srgbClr val="FFFFFF">
                        <a:alpha val="100000"/>
                      </a:srgbClr>
                    </a:gs>
                    <a:gs pos="100000">
                      <a:srgbClr val="E7D4FF">
                        <a:alpha val="100000"/>
                      </a:srgbClr>
                    </a:gs>
                  </a:gsLst>
                  <a:lin ang="2700000"/>
                </a:gradFill>
                <a:latin typeface="Arimo Bold"/>
                <a:ea typeface="Arimo Bold"/>
                <a:cs typeface="Arimo Bold"/>
                <a:sym typeface="Arimo Bold"/>
              </a:rPr>
              <a:t>Cənubi Qafqaz , Yaxın Şərq və Mərkəzi Asiya regionunda fəaliyyət göstərən banklar, fintexlər və ödəniş sistemləri üçün AI əsaslı audit və fırıldaqçılıq qarşısı həllərinin əlçatan bazar dəyəridir.</a:t>
            </a:r>
          </a:p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0593712" y="7655297"/>
            <a:ext cx="6852508" cy="100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b="true" sz="3699" spc="147">
                <a:gradFill>
                  <a:gsLst>
                    <a:gs pos="0">
                      <a:srgbClr val="E7D4FF">
                        <a:alpha val="100000"/>
                      </a:srgbClr>
                    </a:gs>
                    <a:gs pos="33333">
                      <a:srgbClr val="E7D4FF">
                        <a:alpha val="100000"/>
                      </a:srgbClr>
                    </a:gs>
                    <a:gs pos="66667">
                      <a:srgbClr val="FFFFFF">
                        <a:alpha val="100000"/>
                      </a:srgbClr>
                    </a:gs>
                    <a:gs pos="100000">
                      <a:srgbClr val="E7D4FF">
                        <a:alpha val="100000"/>
                      </a:srgbClr>
                    </a:gs>
                  </a:gsLst>
                  <a:lin ang="27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SOM - 1.4 Milyon $</a:t>
            </a:r>
          </a:p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 spc="79">
                <a:gradFill>
                  <a:gsLst>
                    <a:gs pos="0">
                      <a:srgbClr val="E7D4FF">
                        <a:alpha val="100000"/>
                      </a:srgbClr>
                    </a:gs>
                    <a:gs pos="33333">
                      <a:srgbClr val="E7D4FF">
                        <a:alpha val="100000"/>
                      </a:srgbClr>
                    </a:gs>
                    <a:gs pos="66667">
                      <a:srgbClr val="FFFFFF">
                        <a:alpha val="100000"/>
                      </a:srgbClr>
                    </a:gs>
                    <a:gs pos="100000">
                      <a:srgbClr val="E7D4FF">
                        <a:alpha val="100000"/>
                      </a:srgbClr>
                    </a:gs>
                  </a:gsLst>
                  <a:lin ang="2700000"/>
                </a:gradFill>
                <a:latin typeface="Arimo Bold"/>
                <a:ea typeface="Arimo Bold"/>
                <a:cs typeface="Arimo Bold"/>
                <a:sym typeface="Arimo Bold"/>
              </a:rPr>
              <a:t>1 il</a:t>
            </a:r>
            <a:r>
              <a:rPr lang="en-US" b="true" sz="1999" spc="79">
                <a:gradFill>
                  <a:gsLst>
                    <a:gs pos="0">
                      <a:srgbClr val="E7D4FF">
                        <a:alpha val="100000"/>
                      </a:srgbClr>
                    </a:gs>
                    <a:gs pos="33333">
                      <a:srgbClr val="E7D4FF">
                        <a:alpha val="100000"/>
                      </a:srgbClr>
                    </a:gs>
                    <a:gs pos="66667">
                      <a:srgbClr val="FFFFFF">
                        <a:alpha val="100000"/>
                      </a:srgbClr>
                    </a:gs>
                    <a:gs pos="100000">
                      <a:srgbClr val="E7D4FF">
                        <a:alpha val="100000"/>
                      </a:srgbClr>
                    </a:gs>
                  </a:gsLst>
                  <a:lin ang="2700000"/>
                </a:gradFill>
                <a:latin typeface="Arimo Bold"/>
                <a:ea typeface="Arimo Bold"/>
                <a:cs typeface="Arimo Bold"/>
                <a:sym typeface="Arimo Bold"/>
              </a:rPr>
              <a:t> ərzində əldə edilə bilən real bazar payıdır.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41977" y="2689343"/>
            <a:ext cx="3685506" cy="1030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b="true" sz="569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841977" y="5051926"/>
            <a:ext cx="3685506" cy="1030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b="true" sz="569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SAM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841977" y="7907731"/>
            <a:ext cx="3685506" cy="1030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5"/>
              </a:lnSpc>
              <a:spcBef>
                <a:spcPct val="0"/>
              </a:spcBef>
            </a:pPr>
            <a:r>
              <a:rPr lang="en-US" b="true" sz="569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SOM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68708" y="552385"/>
            <a:ext cx="3334700" cy="742405"/>
            <a:chOff x="0" y="0"/>
            <a:chExt cx="1151834" cy="25643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51834" cy="256433"/>
            </a:xfrm>
            <a:custGeom>
              <a:avLst/>
              <a:gdLst/>
              <a:ahLst/>
              <a:cxnLst/>
              <a:rect r="r" b="b" t="t" l="l"/>
              <a:pathLst>
                <a:path h="256433" w="1151834">
                  <a:moveTo>
                    <a:pt x="123046" y="0"/>
                  </a:moveTo>
                  <a:lnTo>
                    <a:pt x="1028788" y="0"/>
                  </a:lnTo>
                  <a:cubicBezTo>
                    <a:pt x="1096744" y="0"/>
                    <a:pt x="1151834" y="55090"/>
                    <a:pt x="1151834" y="123046"/>
                  </a:cubicBezTo>
                  <a:lnTo>
                    <a:pt x="1151834" y="133387"/>
                  </a:lnTo>
                  <a:cubicBezTo>
                    <a:pt x="1151834" y="201343"/>
                    <a:pt x="1096744" y="256433"/>
                    <a:pt x="1028788" y="256433"/>
                  </a:cubicBezTo>
                  <a:lnTo>
                    <a:pt x="123046" y="256433"/>
                  </a:lnTo>
                  <a:cubicBezTo>
                    <a:pt x="55090" y="256433"/>
                    <a:pt x="0" y="201343"/>
                    <a:pt x="0" y="133387"/>
                  </a:cubicBezTo>
                  <a:lnTo>
                    <a:pt x="0" y="123046"/>
                  </a:lnTo>
                  <a:cubicBezTo>
                    <a:pt x="0" y="55090"/>
                    <a:pt x="55090" y="0"/>
                    <a:pt x="12304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30000"/>
                  </a:srgbClr>
                </a:gs>
                <a:gs pos="33333">
                  <a:srgbClr val="FFFFFF">
                    <a:alpha val="20000"/>
                  </a:srgbClr>
                </a:gs>
                <a:gs pos="66667">
                  <a:srgbClr val="FFFFFF">
                    <a:alpha val="20000"/>
                  </a:srgbClr>
                </a:gs>
                <a:gs pos="100000">
                  <a:srgbClr val="FFFFFF">
                    <a:alpha val="30500"/>
                  </a:srgbClr>
                </a:gs>
              </a:gsLst>
              <a:lin ang="270000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1151834" cy="30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021896" y="750106"/>
            <a:ext cx="306933" cy="306933"/>
          </a:xfrm>
          <a:custGeom>
            <a:avLst/>
            <a:gdLst/>
            <a:ahLst/>
            <a:cxnLst/>
            <a:rect r="r" b="b" t="t" l="l"/>
            <a:pathLst>
              <a:path h="306933" w="306933">
                <a:moveTo>
                  <a:pt x="0" y="0"/>
                </a:moveTo>
                <a:lnTo>
                  <a:pt x="306933" y="0"/>
                </a:lnTo>
                <a:lnTo>
                  <a:pt x="306933" y="306934"/>
                </a:lnTo>
                <a:lnTo>
                  <a:pt x="0" y="306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533130" y="698150"/>
            <a:ext cx="228816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Be Vietnam"/>
                <a:ea typeface="Be Vietnam"/>
                <a:cs typeface="Be Vietnam"/>
                <a:sym typeface="Be Vietnam"/>
              </a:rPr>
              <a:t>Nimbus 1950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DAHGc6gZcmE</dc:identifier>
  <dcterms:modified xsi:type="dcterms:W3CDTF">2011-08-01T06:04:30Z</dcterms:modified>
  <cp:revision>1</cp:revision>
  <dc:title>Nimbus1950</dc:title>
</cp:coreProperties>
</file>